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0" r:id="rId4"/>
    <p:sldId id="269" r:id="rId5"/>
    <p:sldId id="281" r:id="rId6"/>
    <p:sldId id="284" r:id="rId7"/>
    <p:sldId id="282" r:id="rId8"/>
    <p:sldId id="285" r:id="rId9"/>
    <p:sldId id="283" r:id="rId10"/>
    <p:sldId id="286" r:id="rId11"/>
    <p:sldId id="271" r:id="rId12"/>
    <p:sldId id="273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3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EB99B-EDE8-4FA0-B7EB-1323320A6E03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A9FCD-380E-4BE0-82FC-BD235739980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671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EB99B-EDE8-4FA0-B7EB-1323320A6E03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A9FCD-380E-4BE0-82FC-BD2357399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539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EB99B-EDE8-4FA0-B7EB-1323320A6E03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A9FCD-380E-4BE0-82FC-BD2357399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276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EB99B-EDE8-4FA0-B7EB-1323320A6E03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A9FCD-380E-4BE0-82FC-BD2357399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502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EB99B-EDE8-4FA0-B7EB-1323320A6E03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A9FCD-380E-4BE0-82FC-BD2357399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2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EB99B-EDE8-4FA0-B7EB-1323320A6E03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A9FCD-380E-4BE0-82FC-BD2357399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455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EB99B-EDE8-4FA0-B7EB-1323320A6E03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A9FCD-380E-4BE0-82FC-BD2357399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938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EB99B-EDE8-4FA0-B7EB-1323320A6E03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A9FCD-380E-4BE0-82FC-BD2357399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618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EB99B-EDE8-4FA0-B7EB-1323320A6E03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A9FCD-380E-4BE0-82FC-BD2357399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03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EB99B-EDE8-4FA0-B7EB-1323320A6E03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A9FCD-380E-4BE0-82FC-BD2357399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273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EB99B-EDE8-4FA0-B7EB-1323320A6E03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A9FCD-380E-4BE0-82FC-BD2357399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853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EB99B-EDE8-4FA0-B7EB-1323320A6E03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A9FCD-380E-4BE0-82FC-BD235739980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647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9259" y="2490254"/>
            <a:ext cx="11579628" cy="2633551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Установочное интернет-совещание </a:t>
            </a:r>
            <a:b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участников РИП-</a:t>
            </a:r>
            <a:r>
              <a:rPr lang="ru-RU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ИнКО</a:t>
            </a:r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реализующих образовательный бренд </a:t>
            </a:r>
            <a:b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«Навигаторы современного воспитания»</a:t>
            </a:r>
            <a:endParaRPr lang="ru-RU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60687" y="5527700"/>
            <a:ext cx="5099739" cy="44875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февраля 2022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3042460" y="817261"/>
            <a:ext cx="7977052" cy="4858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D:\Документы\!!! РАДИОНОВА ЕЛЕНА\ЛОГОТИПЫ, ФОРМЫ\лого инко.png">
            <a:extLst>
              <a:ext uri="{FF2B5EF4-FFF2-40B4-BE49-F238E27FC236}">
                <a16:creationId xmlns:a16="http://schemas.microsoft.com/office/drawing/2014/main" id="{84467870-020B-441C-B500-94E096BAC0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587" y="513867"/>
            <a:ext cx="2141955" cy="1976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Логотип ИРООО 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699113" y="542927"/>
            <a:ext cx="1789385" cy="1789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4951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-150224"/>
            <a:ext cx="11151326" cy="32983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Инновационные продукты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0499174"/>
              </p:ext>
            </p:extLst>
          </p:nvPr>
        </p:nvGraphicFramePr>
        <p:xfrm>
          <a:off x="677636" y="1118507"/>
          <a:ext cx="10368642" cy="44744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06285">
                  <a:extLst>
                    <a:ext uri="{9D8B030D-6E8A-4147-A177-3AD203B41FA5}">
                      <a16:colId xmlns:a16="http://schemas.microsoft.com/office/drawing/2014/main" val="1023162661"/>
                    </a:ext>
                  </a:extLst>
                </a:gridCol>
                <a:gridCol w="9062357">
                  <a:extLst>
                    <a:ext uri="{9D8B030D-6E8A-4147-A177-3AD203B41FA5}">
                      <a16:colId xmlns:a16="http://schemas.microsoft.com/office/drawing/2014/main" val="1746370486"/>
                    </a:ext>
                  </a:extLst>
                </a:gridCol>
              </a:tblGrid>
              <a:tr h="3556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Образовательный бренд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853" marR="53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Инновационные продукты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853" marR="53853" marT="0" marB="0"/>
                </a:tc>
                <a:extLst>
                  <a:ext uri="{0D108BD9-81ED-4DB2-BD59-A6C34878D82A}">
                    <a16:rowId xmlns:a16="http://schemas.microsoft.com/office/drawing/2014/main" val="1935455738"/>
                  </a:ext>
                </a:extLst>
              </a:tr>
              <a:tr h="39142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Навигаторы современного воспитания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11125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Рабочая программа воспитания по методическим рекомендациям Института развития образования Омской области, в том числе календарный план воспитательной работы.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11125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Содержательные критерии оценки программ воспитания. Экспертные заключения по результатам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взаимооценки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программ воспитания.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11125" algn="l"/>
                        </a:tabLst>
                      </a:pPr>
                      <a:r>
                        <a:rPr lang="ru-RU" sz="1400" spc="-2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Региональная интерактивная карта практик реализации рабочих программ воспитания УДОД</a:t>
                      </a:r>
                      <a:r>
                        <a:rPr lang="ru-RU" sz="1400" b="1" spc="-2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2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(не менее 5 практик от каждой ОО):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методическая разработка одной из форм реализации тематических модулей, видео реализованного мероприятия, методический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видеосеминар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 для педагогов по организации, реализации и оценке представленного мероприятия;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описание практики организации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профориентационной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 работы, методическая разработка мероприятия по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профориентационному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 самоопределению обучающихся, видео реализованного мероприятия и методический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видеосеминар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 для педагогов по организации, реализации и оценке представленного мероприятия;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описание практики реализации ключевых культурно-образовательных событий, методическая разработка культурно-образовательного события, видео реализованного события, методический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видеосеминар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 для педагогов по организации, реализации и оценке представленного события;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описание практики реализации современных форм организации продуктивного взаимодействия УДОД/педагога дополнительного образования с родителями по вопросам воспитания, методическая разработка современной формы взаимодействия с родителями, видео реализованного мероприятия и методический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видеосеминар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 для педагогов по организации, реализации и оценке представленного мероприятия.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487143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924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5636" y="1996373"/>
            <a:ext cx="11579628" cy="1486659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деятельности участников федерального проекта</a:t>
            </a:r>
            <a:endParaRPr lang="ru-RU" sz="4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 descr="D:\Документы\!!! РАДИОНОВА ЕЛЕНА\ЛОГОТИПЫ, ФОРМЫ\лого инко.png">
            <a:extLst>
              <a:ext uri="{FF2B5EF4-FFF2-40B4-BE49-F238E27FC236}">
                <a16:creationId xmlns:a16="http://schemas.microsoft.com/office/drawing/2014/main" id="{84467870-020B-441C-B500-94E096BAC0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636" y="231476"/>
            <a:ext cx="1776183" cy="1638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163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5600" y="515526"/>
            <a:ext cx="11836400" cy="63786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Разработка </a:t>
            </a:r>
            <a:r>
              <a:rPr lang="ru-RU" dirty="0">
                <a:solidFill>
                  <a:srgbClr val="002060"/>
                </a:solidFill>
              </a:rPr>
              <a:t>и реализация рабочей программы воспитания по методическим рекомендациям Института детства, в том числе календарный план воспитательной работы (учитывается % и качество выполнения</a:t>
            </a:r>
            <a:r>
              <a:rPr lang="ru-RU" dirty="0" smtClean="0">
                <a:solidFill>
                  <a:srgbClr val="002060"/>
                </a:solidFill>
              </a:rPr>
              <a:t>).</a:t>
            </a:r>
          </a:p>
          <a:p>
            <a:pPr lvl="0"/>
            <a:endParaRPr lang="ru-RU" sz="400" dirty="0" smtClean="0">
              <a:solidFill>
                <a:srgbClr val="002060"/>
              </a:solidFill>
            </a:endParaRPr>
          </a:p>
          <a:p>
            <a:pPr marL="342900" lvl="0" indent="-342900">
              <a:buAutoNum type="arabicPeriod" startAt="2"/>
            </a:pPr>
            <a:r>
              <a:rPr lang="ru-RU" dirty="0" smtClean="0">
                <a:solidFill>
                  <a:srgbClr val="002060"/>
                </a:solidFill>
              </a:rPr>
              <a:t>Разработка </a:t>
            </a:r>
            <a:r>
              <a:rPr lang="ru-RU" dirty="0">
                <a:solidFill>
                  <a:srgbClr val="002060"/>
                </a:solidFill>
              </a:rPr>
              <a:t>и апробация содержательных критериев оценки рабочих программ </a:t>
            </a:r>
            <a:r>
              <a:rPr lang="ru-RU" dirty="0" smtClean="0">
                <a:solidFill>
                  <a:srgbClr val="002060"/>
                </a:solidFill>
              </a:rPr>
              <a:t>воспитания.</a:t>
            </a:r>
          </a:p>
          <a:p>
            <a:pPr lvl="0"/>
            <a:endParaRPr lang="ru-RU" sz="400" dirty="0" smtClean="0">
              <a:solidFill>
                <a:srgbClr val="002060"/>
              </a:solidFill>
            </a:endParaRPr>
          </a:p>
          <a:p>
            <a:pPr marL="342900" lvl="0" indent="-342900">
              <a:buAutoNum type="arabicPeriod" startAt="3"/>
            </a:pPr>
            <a:r>
              <a:rPr lang="ru-RU" dirty="0" smtClean="0">
                <a:solidFill>
                  <a:srgbClr val="002060"/>
                </a:solidFill>
              </a:rPr>
              <a:t>Участие </a:t>
            </a:r>
            <a:r>
              <a:rPr lang="ru-RU" dirty="0">
                <a:solidFill>
                  <a:srgbClr val="002060"/>
                </a:solidFill>
              </a:rPr>
              <a:t>в мониторинге рабочих программ воспитания и составление экспертных заключений с </a:t>
            </a:r>
            <a:r>
              <a:rPr lang="ru-RU" dirty="0" smtClean="0">
                <a:solidFill>
                  <a:srgbClr val="002060"/>
                </a:solidFill>
              </a:rPr>
              <a:t>адресными рекомендациями.</a:t>
            </a:r>
          </a:p>
          <a:p>
            <a:pPr lvl="0"/>
            <a:endParaRPr lang="ru-RU" sz="400" dirty="0" smtClean="0">
              <a:solidFill>
                <a:srgbClr val="002060"/>
              </a:solidFill>
            </a:endParaRPr>
          </a:p>
          <a:p>
            <a:pPr marL="342900" lvl="0" indent="-342900">
              <a:buAutoNum type="arabicPeriod" startAt="4"/>
            </a:pPr>
            <a:r>
              <a:rPr lang="ru-RU" dirty="0" smtClean="0">
                <a:solidFill>
                  <a:srgbClr val="002060"/>
                </a:solidFill>
              </a:rPr>
              <a:t>Участие </a:t>
            </a:r>
            <a:r>
              <a:rPr lang="ru-RU" dirty="0">
                <a:solidFill>
                  <a:srgbClr val="002060"/>
                </a:solidFill>
              </a:rPr>
              <a:t>в наполнении региональной интерактивной карты практик реализации рабочих программ </a:t>
            </a:r>
            <a:r>
              <a:rPr lang="ru-RU" dirty="0" smtClean="0">
                <a:solidFill>
                  <a:srgbClr val="002060"/>
                </a:solidFill>
              </a:rPr>
              <a:t>воспитания   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      ДОО </a:t>
            </a:r>
            <a:r>
              <a:rPr lang="ru-RU" dirty="0">
                <a:solidFill>
                  <a:srgbClr val="002060"/>
                </a:solidFill>
              </a:rPr>
              <a:t>(</a:t>
            </a:r>
            <a:r>
              <a:rPr lang="ru-RU" b="1" dirty="0">
                <a:solidFill>
                  <a:srgbClr val="002060"/>
                </a:solidFill>
              </a:rPr>
              <a:t>не менее 5 практик от каждой образовательной </a:t>
            </a:r>
            <a:r>
              <a:rPr lang="ru-RU" b="1" dirty="0" smtClean="0">
                <a:solidFill>
                  <a:srgbClr val="002060"/>
                </a:solidFill>
              </a:rPr>
              <a:t>организации</a:t>
            </a:r>
            <a:r>
              <a:rPr lang="ru-RU" dirty="0" smtClean="0">
                <a:solidFill>
                  <a:srgbClr val="002060"/>
                </a:solidFill>
              </a:rPr>
              <a:t>).</a:t>
            </a:r>
          </a:p>
          <a:p>
            <a:pPr lvl="0"/>
            <a:endParaRPr lang="ru-RU" sz="400" dirty="0" smtClean="0">
              <a:solidFill>
                <a:srgbClr val="002060"/>
              </a:solidFill>
            </a:endParaRPr>
          </a:p>
          <a:p>
            <a:pPr lvl="0"/>
            <a:r>
              <a:rPr lang="ru-RU" alt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5. Принять </a:t>
            </a:r>
            <a:r>
              <a:rPr lang="ru-RU" altLang="ru-RU" dirty="0">
                <a:solidFill>
                  <a:srgbClr val="00206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участие в рабочих, научно-практических и методических семинарах в рамках бренда (</a:t>
            </a:r>
            <a:r>
              <a:rPr lang="ru-RU" alt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информационные</a:t>
            </a:r>
          </a:p>
          <a:p>
            <a:pPr lvl="0"/>
            <a:r>
              <a:rPr lang="ru-RU" altLang="ru-RU" dirty="0">
                <a:solidFill>
                  <a:srgbClr val="00206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  письма </a:t>
            </a:r>
            <a:r>
              <a:rPr lang="ru-RU" altLang="ru-RU" dirty="0">
                <a:solidFill>
                  <a:srgbClr val="00206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с информацией будут разосланы дополнительно</a:t>
            </a:r>
            <a:r>
              <a:rPr lang="ru-RU" alt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):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установочный семинар «Об организации деятельности участников </a:t>
            </a:r>
            <a:r>
              <a:rPr lang="ru-RU" altLang="ru-RU" sz="1600" dirty="0" err="1">
                <a:solidFill>
                  <a:srgbClr val="00206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ИнКО</a:t>
            </a:r>
            <a:r>
              <a:rPr lang="ru-RU" alt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в 2022 году. Содержательный анализ технического задания», в форме ВКС;</a:t>
            </a:r>
            <a:endParaRPr lang="ru-RU" altLang="ru-RU" sz="1600" dirty="0">
              <a:solidFill>
                <a:srgbClr val="002060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методический </a:t>
            </a:r>
            <a:r>
              <a:rPr lang="ru-RU" altLang="ru-RU" sz="1600" dirty="0" err="1">
                <a:solidFill>
                  <a:srgbClr val="00206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видеосеминар</a:t>
            </a:r>
            <a:r>
              <a:rPr lang="ru-RU" alt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«Процедура проведения экспертизы рабочих программ воспитания»;</a:t>
            </a:r>
            <a:endParaRPr lang="ru-RU" altLang="ru-RU" sz="1600" dirty="0">
              <a:solidFill>
                <a:srgbClr val="002060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методический </a:t>
            </a:r>
            <a:r>
              <a:rPr lang="ru-RU" altLang="ru-RU" sz="1600" dirty="0" err="1">
                <a:solidFill>
                  <a:srgbClr val="00206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видеосеминар</a:t>
            </a:r>
            <a:r>
              <a:rPr lang="ru-RU" alt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«Как составить методическую разработку педагогической практики»</a:t>
            </a:r>
            <a:endParaRPr lang="ru-RU" altLang="ru-RU" sz="1600" dirty="0">
              <a:solidFill>
                <a:srgbClr val="002060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методический </a:t>
            </a:r>
            <a:r>
              <a:rPr lang="ru-RU" altLang="ru-RU" sz="1600" dirty="0" err="1">
                <a:solidFill>
                  <a:srgbClr val="00206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видеосеминар</a:t>
            </a:r>
            <a:r>
              <a:rPr lang="ru-RU" alt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«Технология описания лучшей педагогической практики»;</a:t>
            </a:r>
            <a:endParaRPr lang="ru-RU" altLang="ru-RU" sz="1600" dirty="0">
              <a:solidFill>
                <a:srgbClr val="002060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бренд-сессия по представлению разработанных инновационных продуктов;</a:t>
            </a:r>
            <a:endParaRPr lang="ru-RU" altLang="ru-RU" sz="1600" dirty="0">
              <a:solidFill>
                <a:srgbClr val="002060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участие в рабочих совещаниях, в том числе с использованием </a:t>
            </a:r>
            <a:r>
              <a:rPr lang="en-US" alt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Zoom</a:t>
            </a:r>
            <a:r>
              <a:rPr lang="ru-RU" alt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ru-RU" altLang="ru-RU" sz="1600" dirty="0" err="1">
                <a:solidFill>
                  <a:srgbClr val="00206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Google</a:t>
            </a:r>
            <a:r>
              <a:rPr lang="ru-RU" alt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Meet</a:t>
            </a:r>
            <a:r>
              <a:rPr lang="ru-RU" alt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1600" dirty="0" smtClean="0">
              <a:solidFill>
                <a:srgbClr val="002060"/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dirty="0">
                <a:solidFill>
                  <a:srgbClr val="002060"/>
                </a:solidFill>
              </a:rPr>
              <a:t>Организация инновационной деятельности по выполнению ТЗ в образовательной </a:t>
            </a:r>
            <a:r>
              <a:rPr lang="ru-RU" dirty="0" smtClean="0">
                <a:solidFill>
                  <a:srgbClr val="002060"/>
                </a:solidFill>
              </a:rPr>
              <a:t>организации.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rgbClr val="00206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2060"/>
                </a:solidFill>
              </a:rPr>
              <a:t>7. Представление </a:t>
            </a:r>
            <a:r>
              <a:rPr lang="ru-RU" dirty="0">
                <a:solidFill>
                  <a:srgbClr val="002060"/>
                </a:solidFill>
              </a:rPr>
              <a:t>разработанных и апробированных инновационных продуктов</a:t>
            </a:r>
            <a:endParaRPr lang="ru-RU" altLang="ru-RU" sz="16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endParaRPr lang="ru-RU" altLang="ru-RU" sz="1050" dirty="0"/>
          </a:p>
          <a:p>
            <a:pPr marL="342900" lvl="0" indent="-342900">
              <a:buAutoNum type="arabicPeriod"/>
            </a:pPr>
            <a:endParaRPr lang="ru-RU" dirty="0" smtClean="0"/>
          </a:p>
          <a:p>
            <a:pPr marL="342900" lvl="0" indent="-342900">
              <a:buAutoNum type="arabicPeriod"/>
            </a:pPr>
            <a:endPara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17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796635" y="2451620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ЖЕЛАЕМ  ВАМ  УСПЕХОВ!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91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7196" y="4577327"/>
            <a:ext cx="11579628" cy="1486659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РИП-</a:t>
            </a:r>
            <a:r>
              <a:rPr lang="ru-RU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ИнКО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реализующие образовательный бренд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«Навигаторы современного образования»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экспериментальной деятельности федерального проекта по разработке и реализации рабочих программ воспитания в дошкольных образовательных организациях, 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школах, СПО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УДОД, 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реализуемого ФГНБНУ «Институт изучения детства, семьи и воспитания Российской Академии Образования»</a:t>
            </a:r>
          </a:p>
        </p:txBody>
      </p:sp>
      <p:pic>
        <p:nvPicPr>
          <p:cNvPr id="3" name="Picture 2" descr="D:\Документы\!!! РАДИОНОВА ЕЛЕНА\ЛОГОТИПЫ, ФОРМЫ\лого инко.png">
            <a:extLst>
              <a:ext uri="{FF2B5EF4-FFF2-40B4-BE49-F238E27FC236}">
                <a16:creationId xmlns:a16="http://schemas.microsoft.com/office/drawing/2014/main" id="{84467870-020B-441C-B500-94E096BAC0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203" y="580610"/>
            <a:ext cx="1776183" cy="1638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312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486540"/>
              </p:ext>
            </p:extLst>
          </p:nvPr>
        </p:nvGraphicFramePr>
        <p:xfrm>
          <a:off x="1208316" y="800104"/>
          <a:ext cx="8417377" cy="50713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4430">
                  <a:extLst>
                    <a:ext uri="{9D8B030D-6E8A-4147-A177-3AD203B41FA5}">
                      <a16:colId xmlns:a16="http://schemas.microsoft.com/office/drawing/2014/main" val="2820177132"/>
                    </a:ext>
                  </a:extLst>
                </a:gridCol>
                <a:gridCol w="7602947">
                  <a:extLst>
                    <a:ext uri="{9D8B030D-6E8A-4147-A177-3AD203B41FA5}">
                      <a16:colId xmlns:a16="http://schemas.microsoft.com/office/drawing/2014/main" val="1635888616"/>
                    </a:ext>
                  </a:extLst>
                </a:gridCol>
              </a:tblGrid>
              <a:tr h="265397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</a:rPr>
                        <a:t>№ п/п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Образовательная организация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72674710"/>
                  </a:ext>
                </a:extLst>
              </a:tr>
              <a:tr h="29924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</a:rPr>
                        <a:t>1.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БДОУ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Омска «Центр развития ребенка - детский сад № 100»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79730877"/>
                  </a:ext>
                </a:extLst>
              </a:tr>
              <a:tr h="241796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2.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БДОУ г. Омска «Детский сад комбинированного вида № 160»</a:t>
                      </a:r>
                      <a:endParaRPr lang="ru-RU" sz="140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88048376"/>
                  </a:ext>
                </a:extLst>
              </a:tr>
              <a:tr h="265397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3.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БДОУ г. Омска «Детский сад № 222»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68046311"/>
                  </a:ext>
                </a:extLst>
              </a:tr>
              <a:tr h="265397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4.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БДОУ г. Омска «Детский сад № 379 комбинированного вида»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62714806"/>
                  </a:ext>
                </a:extLst>
              </a:tr>
              <a:tr h="265397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5.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БДОУ г. Омска «Детский сад № 128 комбинированного вида»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48350475"/>
                  </a:ext>
                </a:extLst>
              </a:tr>
              <a:tr h="265397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6.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МБДОУ «Полтавский детский сад «Березка»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5654981"/>
                  </a:ext>
                </a:extLst>
              </a:tr>
              <a:tr h="265397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7.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МБДОУ «Полтавский детский сад «Родничок»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48712763"/>
                  </a:ext>
                </a:extLst>
              </a:tr>
              <a:tr h="265397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8.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МБДОУ «Полтавский детский сад «Солнышко»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0221605"/>
                  </a:ext>
                </a:extLst>
              </a:tr>
              <a:tr h="265397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9.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БДОУ  города Омска «Детский сад № 81».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77973694"/>
                  </a:ext>
                </a:extLst>
              </a:tr>
              <a:tr h="265397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10.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БДОУ г. Омска «Детский сад № 56 комбинированного вида».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46398997"/>
                  </a:ext>
                </a:extLst>
              </a:tr>
              <a:tr h="265397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11.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БДОУ г. Омска «Центр развития ребенка- детский сад № 270»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02613925"/>
                  </a:ext>
                </a:extLst>
              </a:tr>
              <a:tr h="265397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БДОУ г. Омска «Центр развития ребенка- детский сад № 378»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68725634"/>
                  </a:ext>
                </a:extLst>
              </a:tr>
              <a:tr h="265397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13.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БДОУ г. Омска «Центр развития ребенка- детский сад № 306»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81248133"/>
                  </a:ext>
                </a:extLst>
              </a:tr>
              <a:tr h="265397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14.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БДОУ г. Омска «Детский сад № 32 комбинированного вида»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18886616"/>
                  </a:ext>
                </a:extLst>
              </a:tr>
              <a:tr h="265397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15.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БДОУ г. Омска «Детский сад № 20»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07744973"/>
                  </a:ext>
                </a:extLst>
              </a:tr>
              <a:tr h="265397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16.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БДОУ г. Омска «Центр развития ребенка- детский сад № 201»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61104790"/>
                  </a:ext>
                </a:extLst>
              </a:tr>
              <a:tr h="265397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17.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БДОУ г. Омска «Детский сад № 90»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8080299"/>
                  </a:ext>
                </a:extLst>
              </a:tr>
              <a:tr h="265397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18.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БДОУ г. Омска «Центр развития ребенка- детский сад № 65»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01848965"/>
                  </a:ext>
                </a:extLst>
              </a:tr>
            </a:tbl>
          </a:graphicData>
        </a:graphic>
      </p:graphicFrame>
      <p:sp>
        <p:nvSpPr>
          <p:cNvPr id="9" name="Subtitle 2"/>
          <p:cNvSpPr txBox="1">
            <a:spLocks/>
          </p:cNvSpPr>
          <p:nvPr/>
        </p:nvSpPr>
        <p:spPr>
          <a:xfrm>
            <a:off x="4547507" y="6091035"/>
            <a:ext cx="6000750" cy="4487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b="1" dirty="0">
                <a:solidFill>
                  <a:srgbClr val="C00000"/>
                </a:solidFill>
              </a:rPr>
              <a:t>Региональный </a:t>
            </a:r>
            <a:r>
              <a:rPr lang="ru-RU" sz="1800" b="1" dirty="0" err="1" smtClean="0">
                <a:solidFill>
                  <a:srgbClr val="C00000"/>
                </a:solidFill>
              </a:rPr>
              <a:t>тьютор</a:t>
            </a:r>
            <a:r>
              <a:rPr lang="ru-RU" sz="1800" dirty="0">
                <a:solidFill>
                  <a:srgbClr val="C00000"/>
                </a:solidFill>
              </a:rPr>
              <a:t> </a:t>
            </a:r>
            <a:r>
              <a:rPr lang="ru-RU" sz="1800" dirty="0" smtClean="0">
                <a:solidFill>
                  <a:srgbClr val="C00000"/>
                </a:solidFill>
              </a:rPr>
              <a:t>Чернобай </a:t>
            </a:r>
            <a:r>
              <a:rPr lang="ru-RU" sz="1800" dirty="0">
                <a:solidFill>
                  <a:srgbClr val="C00000"/>
                </a:solidFill>
              </a:rPr>
              <a:t>Татьяна Александровна, доцент кафедры дошкольного и начального образования</a:t>
            </a:r>
            <a:endParaRPr lang="ru-RU" sz="1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Заголовок 3"/>
          <p:cNvSpPr>
            <a:spLocks noGrp="1"/>
          </p:cNvSpPr>
          <p:nvPr>
            <p:ph type="title"/>
          </p:nvPr>
        </p:nvSpPr>
        <p:spPr>
          <a:xfrm>
            <a:off x="816427" y="0"/>
            <a:ext cx="9858399" cy="73832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РИП-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ИнКО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«Успешный дошкольник»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00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-150224"/>
            <a:ext cx="11151326" cy="32983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Инновационные продукты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9558287"/>
              </p:ext>
            </p:extLst>
          </p:nvPr>
        </p:nvGraphicFramePr>
        <p:xfrm>
          <a:off x="677636" y="644979"/>
          <a:ext cx="10368642" cy="50498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06285">
                  <a:extLst>
                    <a:ext uri="{9D8B030D-6E8A-4147-A177-3AD203B41FA5}">
                      <a16:colId xmlns:a16="http://schemas.microsoft.com/office/drawing/2014/main" val="1023162661"/>
                    </a:ext>
                  </a:extLst>
                </a:gridCol>
                <a:gridCol w="9062357">
                  <a:extLst>
                    <a:ext uri="{9D8B030D-6E8A-4147-A177-3AD203B41FA5}">
                      <a16:colId xmlns:a16="http://schemas.microsoft.com/office/drawing/2014/main" val="1746370486"/>
                    </a:ext>
                  </a:extLst>
                </a:gridCol>
              </a:tblGrid>
              <a:tr h="3802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Образовательный бренд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853" marR="53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Инновационные продукты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853" marR="53853" marT="0" marB="0"/>
                </a:tc>
                <a:extLst>
                  <a:ext uri="{0D108BD9-81ED-4DB2-BD59-A6C34878D82A}">
                    <a16:rowId xmlns:a16="http://schemas.microsoft.com/office/drawing/2014/main" val="1935455738"/>
                  </a:ext>
                </a:extLst>
              </a:tr>
              <a:tr h="46292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Навигаторы современного воспитания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</a:endParaRPr>
                    </a:p>
                  </a:txBody>
                  <a:tcPr marL="53853" marR="53853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>
                          <a:effectLst/>
                        </a:rPr>
                        <a:t>Рабочая программа воспитания по методическим рекомендациям Института детства, включая календарный план воспитательной работы.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>
                          <a:effectLst/>
                        </a:rPr>
                        <a:t>Содержательные критерии оценки программ воспитания. Экспертные заключения по результатам оценки программ воспитания.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spc="-20" dirty="0">
                          <a:effectLst/>
                        </a:rPr>
                        <a:t>Региональная интерактивная карта практик реализации рабочих программ воспитания ДОО (не менее 5 практик от каждой ОО):</a:t>
                      </a:r>
                      <a:endParaRPr lang="ru-RU" sz="12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200" dirty="0">
                          <a:effectLst/>
                        </a:rPr>
                        <a:t>описание практики реализации содержания патриотического направления воспитания, методическая разработка проведения мероприятия, видео реализованного мероприятия и методический </a:t>
                      </a:r>
                      <a:r>
                        <a:rPr lang="ru-RU" sz="1200" dirty="0" err="1">
                          <a:effectLst/>
                        </a:rPr>
                        <a:t>видеосеминар</a:t>
                      </a:r>
                      <a:r>
                        <a:rPr lang="ru-RU" sz="1200" dirty="0">
                          <a:effectLst/>
                        </a:rPr>
                        <a:t> для педагогов по организации, реализации и оценке представленного мероприятия;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200" dirty="0">
                          <a:effectLst/>
                        </a:rPr>
                        <a:t>описание практики реализации содержания трудового направления воспитания, методическая разработка проведения мероприятия, видео реализованного мероприятия и методический </a:t>
                      </a:r>
                      <a:r>
                        <a:rPr lang="ru-RU" sz="1200" dirty="0" err="1">
                          <a:effectLst/>
                        </a:rPr>
                        <a:t>видеосеминар</a:t>
                      </a:r>
                      <a:r>
                        <a:rPr lang="ru-RU" sz="1200" dirty="0">
                          <a:effectLst/>
                        </a:rPr>
                        <a:t> для педагогов по организации, реализации и оценке представленного мероприятия;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200" dirty="0">
                          <a:effectLst/>
                        </a:rPr>
                        <a:t>описание практики реализации содержания этико-эстетического направления воспитания, методическая разработка проведения мероприятия, видео реализованного мероприятия и методический </a:t>
                      </a:r>
                      <a:r>
                        <a:rPr lang="ru-RU" sz="1200" dirty="0" err="1">
                          <a:effectLst/>
                        </a:rPr>
                        <a:t>видеосеминар</a:t>
                      </a:r>
                      <a:r>
                        <a:rPr lang="ru-RU" sz="1200" dirty="0">
                          <a:effectLst/>
                        </a:rPr>
                        <a:t> для педагогов по организации, реализации и оценке представленного мероприятия;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200" dirty="0">
                          <a:effectLst/>
                        </a:rPr>
                        <a:t>описание практики реализации содержания физического и оздоровительного направления воспитания, методическая разработка проведения мероприятия, видео реализованного мероприятия и методический </a:t>
                      </a:r>
                      <a:r>
                        <a:rPr lang="ru-RU" sz="1200" dirty="0" err="1">
                          <a:effectLst/>
                        </a:rPr>
                        <a:t>видеосеминар</a:t>
                      </a:r>
                      <a:r>
                        <a:rPr lang="ru-RU" sz="1200" dirty="0">
                          <a:effectLst/>
                        </a:rPr>
                        <a:t> для педагогов по организации, реализации и оценке представленного мероприятия;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200" dirty="0">
                          <a:effectLst/>
                        </a:rPr>
                        <a:t>описание практики реализации содержания познавательного направления воспитания, методическая разработка проведения мероприятия, видео реализованного мероприятия и методический </a:t>
                      </a:r>
                      <a:r>
                        <a:rPr lang="ru-RU" sz="1200" dirty="0" err="1">
                          <a:effectLst/>
                        </a:rPr>
                        <a:t>видеосеминар</a:t>
                      </a:r>
                      <a:r>
                        <a:rPr lang="ru-RU" sz="1200" dirty="0">
                          <a:effectLst/>
                        </a:rPr>
                        <a:t> для педагогов по организации, реализации и оценке представленного мероприятия;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200" dirty="0">
                          <a:effectLst/>
                        </a:rPr>
                        <a:t>описание практики реализации содержания социального направления  воспитания, методическая разработка проведения мероприятия, видео реализованного мероприятия и методический </a:t>
                      </a:r>
                      <a:r>
                        <a:rPr lang="ru-RU" sz="1200" dirty="0" err="1">
                          <a:effectLst/>
                        </a:rPr>
                        <a:t>видеосеминар</a:t>
                      </a:r>
                      <a:r>
                        <a:rPr lang="ru-RU" sz="1200" dirty="0">
                          <a:effectLst/>
                        </a:rPr>
                        <a:t> для педагогов по организации, реализации и оценке представленного мероприятия;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200" dirty="0">
                          <a:effectLst/>
                        </a:rPr>
                        <a:t>описание практики реализации современных форм организации продуктивного взаимодействия детского сада с родителями, социальными партнерами по вопросам воспитания, методическая разработка проведения мероприятия, видео реализованного мероприятия и методический </a:t>
                      </a:r>
                      <a:r>
                        <a:rPr lang="ru-RU" sz="1200" dirty="0" err="1">
                          <a:effectLst/>
                        </a:rPr>
                        <a:t>видеосеминар</a:t>
                      </a:r>
                      <a:r>
                        <a:rPr lang="ru-RU" sz="1200" dirty="0">
                          <a:effectLst/>
                        </a:rPr>
                        <a:t> для педагогов по организации, реализации и оценке представленного мероприятия.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</a:endParaRPr>
                    </a:p>
                  </a:txBody>
                  <a:tcPr marL="53853" marR="53853" marT="0" marB="0"/>
                </a:tc>
                <a:extLst>
                  <a:ext uri="{0D108BD9-81ED-4DB2-BD59-A6C34878D82A}">
                    <a16:rowId xmlns:a16="http://schemas.microsoft.com/office/drawing/2014/main" val="12487143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934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6314824"/>
              </p:ext>
            </p:extLst>
          </p:nvPr>
        </p:nvGraphicFramePr>
        <p:xfrm>
          <a:off x="1257301" y="1386304"/>
          <a:ext cx="8417377" cy="14209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4430">
                  <a:extLst>
                    <a:ext uri="{9D8B030D-6E8A-4147-A177-3AD203B41FA5}">
                      <a16:colId xmlns:a16="http://schemas.microsoft.com/office/drawing/2014/main" val="2820177132"/>
                    </a:ext>
                  </a:extLst>
                </a:gridCol>
                <a:gridCol w="7602947">
                  <a:extLst>
                    <a:ext uri="{9D8B030D-6E8A-4147-A177-3AD203B41FA5}">
                      <a16:colId xmlns:a16="http://schemas.microsoft.com/office/drawing/2014/main" val="1635888616"/>
                    </a:ext>
                  </a:extLst>
                </a:gridCol>
              </a:tblGrid>
              <a:tr h="265397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</a:rPr>
                        <a:t>№ п/п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Образовательная организация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72674710"/>
                  </a:ext>
                </a:extLst>
              </a:tr>
              <a:tr h="29924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</a:rPr>
                        <a:t>1.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МБОУ "Азовская гимназия" ННМР Омской области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79730877"/>
                  </a:ext>
                </a:extLst>
              </a:tr>
              <a:tr h="241796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2.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БОУ г. Омска "СОШ № 7"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88048376"/>
                  </a:ext>
                </a:extLst>
              </a:tr>
              <a:tr h="265397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3.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МБОУ "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Кейзесская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СОШ"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Седельниковского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МР Омской области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68046311"/>
                  </a:ext>
                </a:extLst>
              </a:tr>
              <a:tr h="265397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4.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БОУ г. Омска "Лицей № 149"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62714806"/>
                  </a:ext>
                </a:extLst>
              </a:tr>
            </a:tbl>
          </a:graphicData>
        </a:graphic>
      </p:graphicFrame>
      <p:sp>
        <p:nvSpPr>
          <p:cNvPr id="9" name="Subtitle 2"/>
          <p:cNvSpPr txBox="1">
            <a:spLocks/>
          </p:cNvSpPr>
          <p:nvPr/>
        </p:nvSpPr>
        <p:spPr>
          <a:xfrm>
            <a:off x="5535385" y="4098949"/>
            <a:ext cx="4834253" cy="4487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b="1" dirty="0">
                <a:solidFill>
                  <a:srgbClr val="C00000"/>
                </a:solidFill>
              </a:rPr>
              <a:t>Региональный </a:t>
            </a:r>
            <a:r>
              <a:rPr lang="ru-RU" sz="1800" b="1" dirty="0" err="1" smtClean="0">
                <a:solidFill>
                  <a:srgbClr val="C00000"/>
                </a:solidFill>
              </a:rPr>
              <a:t>тьютор</a:t>
            </a:r>
            <a:r>
              <a:rPr lang="ru-RU" sz="1800" dirty="0">
                <a:solidFill>
                  <a:srgbClr val="C00000"/>
                </a:solidFill>
              </a:rPr>
              <a:t> </a:t>
            </a:r>
            <a:r>
              <a:rPr lang="ru-RU" sz="1800" dirty="0" smtClean="0">
                <a:solidFill>
                  <a:srgbClr val="C00000"/>
                </a:solidFill>
              </a:rPr>
              <a:t>Сухарева Альбина Павловна, заведующий кафедрой гуманитарного образования</a:t>
            </a:r>
            <a:endParaRPr lang="ru-RU" sz="1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Заголовок 3"/>
          <p:cNvSpPr>
            <a:spLocks noGrp="1"/>
          </p:cNvSpPr>
          <p:nvPr>
            <p:ph type="title"/>
          </p:nvPr>
        </p:nvSpPr>
        <p:spPr>
          <a:xfrm>
            <a:off x="253093" y="0"/>
            <a:ext cx="11421836" cy="73832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РИП-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ИнКО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«Школа – территория воспитания»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11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-150224"/>
            <a:ext cx="11151326" cy="32983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Инновационные продукты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3667336"/>
              </p:ext>
            </p:extLst>
          </p:nvPr>
        </p:nvGraphicFramePr>
        <p:xfrm>
          <a:off x="816427" y="1020539"/>
          <a:ext cx="10368642" cy="53279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06285">
                  <a:extLst>
                    <a:ext uri="{9D8B030D-6E8A-4147-A177-3AD203B41FA5}">
                      <a16:colId xmlns:a16="http://schemas.microsoft.com/office/drawing/2014/main" val="1023162661"/>
                    </a:ext>
                  </a:extLst>
                </a:gridCol>
                <a:gridCol w="9062357">
                  <a:extLst>
                    <a:ext uri="{9D8B030D-6E8A-4147-A177-3AD203B41FA5}">
                      <a16:colId xmlns:a16="http://schemas.microsoft.com/office/drawing/2014/main" val="1746370486"/>
                    </a:ext>
                  </a:extLst>
                </a:gridCol>
              </a:tblGrid>
              <a:tr h="3556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Образовательный бренд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853" marR="53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Инновационные продукты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853" marR="53853" marT="0" marB="0"/>
                </a:tc>
                <a:extLst>
                  <a:ext uri="{0D108BD9-81ED-4DB2-BD59-A6C34878D82A}">
                    <a16:rowId xmlns:a16="http://schemas.microsoft.com/office/drawing/2014/main" val="1935455738"/>
                  </a:ext>
                </a:extLst>
              </a:tr>
              <a:tr h="39142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Навигаторы современного воспитания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11125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Рабочая программа воспитания по методическим рекомендациям Института детства, в том числе календарный план воспитательной работы.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11125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Содержательные критерии оценки программ воспитания. Экспертные заключения по результатам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взаимооценки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программ воспитания.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11125" algn="l"/>
                        </a:tabLst>
                      </a:pPr>
                      <a:r>
                        <a:rPr lang="ru-RU" sz="1400" spc="-2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Региональная интерактивная карта практик реализации рабочих программ воспитания школ</a:t>
                      </a:r>
                      <a:r>
                        <a:rPr lang="ru-RU" sz="1400" b="1" spc="-2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2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(не менее 5 практик от каждой ОО):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методическая разработка одной из форм реализации тематических модулей, видео реализованного мероприятия, методический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видеосеминар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 для педагогов по организации, реализации и оценке представленного мероприятия;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программа деятельности детского школьного объединения, методическая разработка мероприятия в рамках реализации программы, видео реализованного мероприятия и методический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видеосеминар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 для педагогов по организации, реализации и оценке представленного мероприятия;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описание практики организации школьного самоуправления, методическая разработка мероприятия по сопровождению деятельности школьного самоуправления, видео реализованного мероприятия и методический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видеосеминар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 для педагогов по организации, реализации и оценке представленного мероприятия;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описание практики реализации программ внеурочной деятельности, программа внеурочной деятельности, методическая разработка учебного занятия в рамках реализации программы, видео реализованного занятия, методический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видеосеминар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 для педагогов по организации, реализации и оценке представленного занятия;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описание практики реализации современных форм организации продуктивного взаимодействия школы/классного руководителя с родителями, социальными партнерами по вопросам воспитания, методическая разработка современной формы взаимодействия с родителями, социальными партнерами, видео реализованного мероприятия и методический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видеосеминар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 для педагогов по организации, реализации и оценке представленного мероприятия.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487143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202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8966318"/>
              </p:ext>
            </p:extLst>
          </p:nvPr>
        </p:nvGraphicFramePr>
        <p:xfrm>
          <a:off x="1257301" y="1386304"/>
          <a:ext cx="9290956" cy="14559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8954">
                  <a:extLst>
                    <a:ext uri="{9D8B030D-6E8A-4147-A177-3AD203B41FA5}">
                      <a16:colId xmlns:a16="http://schemas.microsoft.com/office/drawing/2014/main" val="2820177132"/>
                    </a:ext>
                  </a:extLst>
                </a:gridCol>
                <a:gridCol w="8392002">
                  <a:extLst>
                    <a:ext uri="{9D8B030D-6E8A-4147-A177-3AD203B41FA5}">
                      <a16:colId xmlns:a16="http://schemas.microsoft.com/office/drawing/2014/main" val="1635888616"/>
                    </a:ext>
                  </a:extLst>
                </a:gridCol>
              </a:tblGrid>
              <a:tr h="265397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effectLst/>
                        </a:rPr>
                        <a:t>№ п/п</a:t>
                      </a: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Образовательная организация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72674710"/>
                  </a:ext>
                </a:extLst>
              </a:tr>
              <a:tr h="29924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</a:rPr>
                        <a:t>1.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ПБОУ ОО "Сибирский профессиональный колледж"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79730877"/>
                  </a:ext>
                </a:extLst>
              </a:tr>
              <a:tr h="241796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2.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ПБОУ ОО "Омский колледж профессиональных технологий"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88048376"/>
                  </a:ext>
                </a:extLst>
              </a:tr>
              <a:tr h="265397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3.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ПБОУ ОО "Омский колледж отраслевых технологий строительства и транспорта"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68046311"/>
                  </a:ext>
                </a:extLst>
              </a:tr>
              <a:tr h="265397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4.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БПОУ ОО "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Исилькульский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профессионально-педагогический колледж"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62714806"/>
                  </a:ext>
                </a:extLst>
              </a:tr>
            </a:tbl>
          </a:graphicData>
        </a:graphic>
      </p:graphicFrame>
      <p:sp>
        <p:nvSpPr>
          <p:cNvPr id="9" name="Subtitle 2"/>
          <p:cNvSpPr txBox="1">
            <a:spLocks/>
          </p:cNvSpPr>
          <p:nvPr/>
        </p:nvSpPr>
        <p:spPr>
          <a:xfrm>
            <a:off x="5535385" y="4098949"/>
            <a:ext cx="5763986" cy="4487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b="1" dirty="0">
                <a:solidFill>
                  <a:srgbClr val="C00000"/>
                </a:solidFill>
              </a:rPr>
              <a:t>Региональный </a:t>
            </a:r>
            <a:r>
              <a:rPr lang="ru-RU" sz="1800" b="1" dirty="0" err="1" smtClean="0">
                <a:solidFill>
                  <a:srgbClr val="C00000"/>
                </a:solidFill>
              </a:rPr>
              <a:t>тьютор</a:t>
            </a:r>
            <a:r>
              <a:rPr lang="ru-RU" sz="1800" dirty="0">
                <a:solidFill>
                  <a:srgbClr val="C00000"/>
                </a:solidFill>
              </a:rPr>
              <a:t> </a:t>
            </a:r>
            <a:r>
              <a:rPr lang="ru-RU" sz="1800" dirty="0" err="1">
                <a:solidFill>
                  <a:srgbClr val="C00000"/>
                </a:solidFill>
              </a:rPr>
              <a:t>Рыбченко</a:t>
            </a:r>
            <a:r>
              <a:rPr lang="ru-RU" sz="1800" dirty="0">
                <a:solidFill>
                  <a:srgbClr val="C00000"/>
                </a:solidFill>
              </a:rPr>
              <a:t> Елена Ивановна,  </a:t>
            </a:r>
            <a:r>
              <a:rPr lang="ru-RU" sz="1800" dirty="0" smtClean="0">
                <a:solidFill>
                  <a:srgbClr val="C00000"/>
                </a:solidFill>
              </a:rPr>
              <a:t>                     ст</a:t>
            </a:r>
            <a:r>
              <a:rPr lang="ru-RU" sz="1800" dirty="0">
                <a:solidFill>
                  <a:srgbClr val="C00000"/>
                </a:solidFill>
              </a:rPr>
              <a:t>. методист УМЦ профессионального образования и </a:t>
            </a:r>
            <a:r>
              <a:rPr lang="ru-RU" sz="1800" dirty="0" err="1">
                <a:solidFill>
                  <a:srgbClr val="C00000"/>
                </a:solidFill>
              </a:rPr>
              <a:t>профориентационной</a:t>
            </a:r>
            <a:r>
              <a:rPr lang="ru-RU" sz="1800" dirty="0">
                <a:solidFill>
                  <a:srgbClr val="C00000"/>
                </a:solidFill>
              </a:rPr>
              <a:t> работы</a:t>
            </a:r>
          </a:p>
        </p:txBody>
      </p:sp>
      <p:sp>
        <p:nvSpPr>
          <p:cNvPr id="10" name="Заголовок 3"/>
          <p:cNvSpPr>
            <a:spLocks noGrp="1"/>
          </p:cNvSpPr>
          <p:nvPr>
            <p:ph type="title"/>
          </p:nvPr>
        </p:nvSpPr>
        <p:spPr>
          <a:xfrm>
            <a:off x="253093" y="0"/>
            <a:ext cx="11421836" cy="73832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РИП-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ИнКО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Синхронизация общего и дополнительного образования с учетом потребностей регионального рынка труда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764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-150224"/>
            <a:ext cx="11151326" cy="32983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Инновационные продукты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7814400"/>
              </p:ext>
            </p:extLst>
          </p:nvPr>
        </p:nvGraphicFramePr>
        <p:xfrm>
          <a:off x="677636" y="1069523"/>
          <a:ext cx="10368642" cy="53279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06285">
                  <a:extLst>
                    <a:ext uri="{9D8B030D-6E8A-4147-A177-3AD203B41FA5}">
                      <a16:colId xmlns:a16="http://schemas.microsoft.com/office/drawing/2014/main" val="1023162661"/>
                    </a:ext>
                  </a:extLst>
                </a:gridCol>
                <a:gridCol w="9062357">
                  <a:extLst>
                    <a:ext uri="{9D8B030D-6E8A-4147-A177-3AD203B41FA5}">
                      <a16:colId xmlns:a16="http://schemas.microsoft.com/office/drawing/2014/main" val="1746370486"/>
                    </a:ext>
                  </a:extLst>
                </a:gridCol>
              </a:tblGrid>
              <a:tr h="3556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Образовательный бренд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853" marR="53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Инновационные продукты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853" marR="53853" marT="0" marB="0"/>
                </a:tc>
                <a:extLst>
                  <a:ext uri="{0D108BD9-81ED-4DB2-BD59-A6C34878D82A}">
                    <a16:rowId xmlns:a16="http://schemas.microsoft.com/office/drawing/2014/main" val="1935455738"/>
                  </a:ext>
                </a:extLst>
              </a:tr>
              <a:tr h="39142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Навигаторы современного воспитания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Рабочая программа воспитания по укрупненным группам профессий/специальностей с использованием методических рекомендаций Института детства, в том числе календарный план воспитательной работы.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Содержательные критерии оценки программ воспитания. Экспертные заключения по результатам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взаимооценки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 программ воспитания.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spc="-2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Региональная интерактивная карта практик реализации рабочих программ воспитания</a:t>
                      </a:r>
                      <a:r>
                        <a:rPr lang="ru-RU" sz="1400" b="1" spc="-2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 </a:t>
                      </a:r>
                      <a:r>
                        <a:rPr lang="ru-RU" sz="1400" spc="-2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учреждений ПОО</a:t>
                      </a:r>
                      <a:r>
                        <a:rPr lang="ru-RU" sz="1400" b="1" spc="-2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 </a:t>
                      </a:r>
                      <a:r>
                        <a:rPr lang="ru-RU" sz="1400" spc="-2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(не менее 5 практик от каждой ОО):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методическая разработка воспитательного мероприятия, видео реализованного мероприятия по формированию личностных результатов обучающихся, рекомендованных в примерной рабочей программе воспитания</a:t>
                      </a: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Института детства РАО (по УГПС), методический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видеосеминар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 для педагогов по организации, реализации и оценке представленного мероприятия;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методическая разработка воспитательного мероприятия, видео реализованного мероприятия по формированию личностных результатов, определенных отраслевыми требованиями к деловым качествам личности (по УГПС), методический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видеосеминар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 для педагогов по организации, реализации и оценке представленного мероприятия;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методическая разработка воспитательного мероприятия, видео реализованного мероприятия по формированию личностных результатов, определенных ключевыми работодателями (по УГПС), методический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видеосеминар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 для педагогов по организации, реализации и оценке представленного мероприятия;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методическая разработка воспитательного мероприятия, видео реализованного мероприятия по формированию личностных результатов, определенных субъектами образовательного процесса, методический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видеосеминар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 для педагогов по организации, реализации и оценке представленного мероприятия;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описание практики информационного обеспечения воспитательной деятельности ПОО для организации продуктивного взаимодействия с обучающимися, с родителями, организациями социальной сферы, методический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видеосеминар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 для руководителей/педагогов по организации, реализации и оценке представленной практики.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487143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558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6302306"/>
              </p:ext>
            </p:extLst>
          </p:nvPr>
        </p:nvGraphicFramePr>
        <p:xfrm>
          <a:off x="1461409" y="1657354"/>
          <a:ext cx="8417377" cy="29482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4430">
                  <a:extLst>
                    <a:ext uri="{9D8B030D-6E8A-4147-A177-3AD203B41FA5}">
                      <a16:colId xmlns:a16="http://schemas.microsoft.com/office/drawing/2014/main" val="2820177132"/>
                    </a:ext>
                  </a:extLst>
                </a:gridCol>
                <a:gridCol w="7602947">
                  <a:extLst>
                    <a:ext uri="{9D8B030D-6E8A-4147-A177-3AD203B41FA5}">
                      <a16:colId xmlns:a16="http://schemas.microsoft.com/office/drawing/2014/main" val="1635888616"/>
                    </a:ext>
                  </a:extLst>
                </a:gridCol>
              </a:tblGrid>
              <a:tr h="265397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</a:rPr>
                        <a:t>№ п/п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Образовательная организация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72674710"/>
                  </a:ext>
                </a:extLst>
              </a:tr>
              <a:tr h="29924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</a:rPr>
                        <a:t>1.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БДОУ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Омска «Центр развития ребенка - детский сад № 100»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79730877"/>
                  </a:ext>
                </a:extLst>
              </a:tr>
              <a:tr h="241796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2.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БДОУ г. Омска «Детский сад комбинированного вида № 160»</a:t>
                      </a:r>
                      <a:endParaRPr lang="ru-RU" sz="140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88048376"/>
                  </a:ext>
                </a:extLst>
              </a:tr>
              <a:tr h="265397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3.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БДОУ г. Омска «Детский сад № 222»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68046311"/>
                  </a:ext>
                </a:extLst>
              </a:tr>
              <a:tr h="265397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4.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БДОУ г. Омска «Детский сад № 379 комбинированного вида»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62714806"/>
                  </a:ext>
                </a:extLst>
              </a:tr>
              <a:tr h="265397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5.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БДОУ г. Омска «Детский сад № 128 комбинированного вида»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48350475"/>
                  </a:ext>
                </a:extLst>
              </a:tr>
              <a:tr h="265397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6.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МБДОУ «Полтавский детский сад «Березка»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5654981"/>
                  </a:ext>
                </a:extLst>
              </a:tr>
              <a:tr h="265397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7.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МБДОУ «Полтавский детский сад «Родничок»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48712763"/>
                  </a:ext>
                </a:extLst>
              </a:tr>
              <a:tr h="265397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8.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МБДОУ «Полтавский детский сад «Солнышко»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0221605"/>
                  </a:ext>
                </a:extLst>
              </a:tr>
              <a:tr h="265397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9.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БДОУ  города Омска «Детский сад № 81».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77973694"/>
                  </a:ext>
                </a:extLst>
              </a:tr>
              <a:tr h="265397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10.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БДОУ г. Омска «Детский сад № 56 комбинированного вида».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46398997"/>
                  </a:ext>
                </a:extLst>
              </a:tr>
            </a:tbl>
          </a:graphicData>
        </a:graphic>
      </p:graphicFrame>
      <p:sp>
        <p:nvSpPr>
          <p:cNvPr id="9" name="Subtitle 2"/>
          <p:cNvSpPr txBox="1">
            <a:spLocks/>
          </p:cNvSpPr>
          <p:nvPr/>
        </p:nvSpPr>
        <p:spPr>
          <a:xfrm>
            <a:off x="4245429" y="5421564"/>
            <a:ext cx="6449785" cy="4487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b="1" dirty="0" smtClean="0">
                <a:solidFill>
                  <a:srgbClr val="C00000"/>
                </a:solidFill>
              </a:rPr>
              <a:t>Федеральный координатор</a:t>
            </a:r>
            <a:r>
              <a:rPr lang="ru-RU" sz="1800" dirty="0" smtClean="0">
                <a:solidFill>
                  <a:srgbClr val="C00000"/>
                </a:solidFill>
              </a:rPr>
              <a:t> </a:t>
            </a:r>
            <a:r>
              <a:rPr lang="ru-RU" sz="1800" dirty="0" err="1" smtClean="0">
                <a:solidFill>
                  <a:srgbClr val="C00000"/>
                </a:solidFill>
              </a:rPr>
              <a:t>Кривопаленко</a:t>
            </a:r>
            <a:r>
              <a:rPr lang="ru-RU" sz="1800" dirty="0" smtClean="0">
                <a:solidFill>
                  <a:srgbClr val="C00000"/>
                </a:solidFill>
              </a:rPr>
              <a:t> Елена Ивановна, </a:t>
            </a:r>
            <a:r>
              <a:rPr lang="ru-RU" sz="1800" dirty="0" err="1" smtClean="0">
                <a:solidFill>
                  <a:srgbClr val="C00000"/>
                </a:solidFill>
              </a:rPr>
              <a:t>и.о</a:t>
            </a:r>
            <a:r>
              <a:rPr lang="ru-RU" sz="1800" dirty="0" smtClean="0">
                <a:solidFill>
                  <a:srgbClr val="C00000"/>
                </a:solidFill>
              </a:rPr>
              <a:t>. зав. кафедрой воспитания, дополнительного образования и охраны здоровья</a:t>
            </a:r>
            <a:endParaRPr lang="ru-RU" sz="1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Заголовок 3"/>
          <p:cNvSpPr>
            <a:spLocks noGrp="1"/>
          </p:cNvSpPr>
          <p:nvPr>
            <p:ph type="title"/>
          </p:nvPr>
        </p:nvSpPr>
        <p:spPr>
          <a:xfrm>
            <a:off x="987877" y="318407"/>
            <a:ext cx="9858399" cy="73832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РИП-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ИнКО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«Дополнительное образование детей – навигатор будущего»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05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1697</Words>
  <Application>Microsoft Office PowerPoint</Application>
  <PresentationFormat>Широкоэкранный</PresentationFormat>
  <Paragraphs>170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Symbol</vt:lpstr>
      <vt:lpstr>Times New Roman</vt:lpstr>
      <vt:lpstr>Office Theme</vt:lpstr>
      <vt:lpstr>Установочное интернет-совещание  участников РИП-ИнКО,  реализующих образовательный бренд  «Навигаторы современного воспитания»</vt:lpstr>
      <vt:lpstr>Участники РИП-ИнКО, реализующие образовательный бренд «Навигаторы современного образования»  в рамках экспериментальной деятельности федерального проекта по разработке и реализации рабочих программ воспитания в дошкольных образовательных организациях, школах, СПО и УДОД,  реализуемого ФГНБНУ «Институт изучения детства, семьи и воспитания Российской Академии Образования»</vt:lpstr>
      <vt:lpstr>РИП-ИнКО «Успешный дошкольник»</vt:lpstr>
      <vt:lpstr> Инновационные продукты</vt:lpstr>
      <vt:lpstr>РИП-ИнКО «Школа – территория воспитания»</vt:lpstr>
      <vt:lpstr> Инновационные продукты</vt:lpstr>
      <vt:lpstr>РИП-ИнКО «Синхронизация общего и дополнительного образования с учетом потребностей регионального рынка труда»</vt:lpstr>
      <vt:lpstr> Инновационные продукты</vt:lpstr>
      <vt:lpstr>РИП-ИнКО «Дополнительное образование детей – навигатор будущего»</vt:lpstr>
      <vt:lpstr> Инновационные продукты</vt:lpstr>
      <vt:lpstr>Оценка деятельности участников федерального проекта</vt:lpstr>
      <vt:lpstr>Презентация PowerPoint</vt:lpstr>
      <vt:lpstr>ЖЕЛАЕМ  ВАМ  УСПЕХОВ!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User</cp:lastModifiedBy>
  <cp:revision>46</cp:revision>
  <dcterms:created xsi:type="dcterms:W3CDTF">2020-01-15T14:00:58Z</dcterms:created>
  <dcterms:modified xsi:type="dcterms:W3CDTF">2022-02-22T11:46:16Z</dcterms:modified>
</cp:coreProperties>
</file>