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0" r:id="rId4"/>
    <p:sldId id="269" r:id="rId5"/>
    <p:sldId id="281" r:id="rId6"/>
    <p:sldId id="284" r:id="rId7"/>
    <p:sldId id="282" r:id="rId8"/>
    <p:sldId id="285" r:id="rId9"/>
    <p:sldId id="283" r:id="rId10"/>
    <p:sldId id="286" r:id="rId11"/>
    <p:sldId id="271" r:id="rId12"/>
    <p:sldId id="273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67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3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7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0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2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5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3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1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7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5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EB99B-EDE8-4FA0-B7EB-1323320A6E0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A9FCD-380E-4BE0-82FC-BD23573998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4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259" y="2490254"/>
            <a:ext cx="11579628" cy="263355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Установочное интернет-совещание </a:t>
            </a:r>
            <a:b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РИП-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ИнКО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реализующих образовательный бренд </a:t>
            </a:r>
            <a:b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«Навигаторы современного воспитания»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60687" y="5527700"/>
            <a:ext cx="5099739" cy="44875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февраля 2022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042460" y="817261"/>
            <a:ext cx="7977052" cy="4858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Документы\!!! РАДИОНОВА ЕЛЕНА\ЛОГОТИПЫ, ФОРМЫ\лого инко.png">
            <a:extLst>
              <a:ext uri="{FF2B5EF4-FFF2-40B4-BE49-F238E27FC236}">
                <a16:creationId xmlns:a16="http://schemas.microsoft.com/office/drawing/2014/main" id="{84467870-020B-441C-B500-94E096BAC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" y="513867"/>
            <a:ext cx="2141955" cy="197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Логотип ИРООО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99113" y="542927"/>
            <a:ext cx="1789385" cy="178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95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150224"/>
            <a:ext cx="11151326" cy="3298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продукты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99174"/>
              </p:ext>
            </p:extLst>
          </p:nvPr>
        </p:nvGraphicFramePr>
        <p:xfrm>
          <a:off x="677636" y="1118507"/>
          <a:ext cx="10368642" cy="4474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285">
                  <a:extLst>
                    <a:ext uri="{9D8B030D-6E8A-4147-A177-3AD203B41FA5}">
                      <a16:colId xmlns:a16="http://schemas.microsoft.com/office/drawing/2014/main" val="1023162661"/>
                    </a:ext>
                  </a:extLst>
                </a:gridCol>
                <a:gridCol w="9062357">
                  <a:extLst>
                    <a:ext uri="{9D8B030D-6E8A-4147-A177-3AD203B41FA5}">
                      <a16:colId xmlns:a16="http://schemas.microsoft.com/office/drawing/2014/main" val="1746370486"/>
                    </a:ext>
                  </a:extLst>
                </a:gridCol>
              </a:tblGrid>
              <a:tr h="355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Образовательный бренд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Инновационные продукты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extLst>
                  <a:ext uri="{0D108BD9-81ED-4DB2-BD59-A6C34878D82A}">
                    <a16:rowId xmlns:a16="http://schemas.microsoft.com/office/drawing/2014/main" val="1935455738"/>
                  </a:ext>
                </a:extLst>
              </a:tr>
              <a:tr h="3914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Навигаторы современного воспитания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12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Рабочая программа воспитания по методическим рекомендациям Института развития образования Омской области, в том числе календарный план воспитательной работы.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12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Содержательные критерии оценки программ воспитания. Экспертные заключения по результатам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взаимооценки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программ воспитания.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125" algn="l"/>
                        </a:tabLst>
                      </a:pP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Региональная интерактивная карта практик реализации рабочих программ воспитания УДОД</a:t>
                      </a:r>
                      <a:r>
                        <a:rPr lang="ru-RU" sz="1400" b="1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(не менее 5 практик от каждой ОО):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методическая разработка одной из форм реализации тематических модулей, видео реализованного мероприятия,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организации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профориентационной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работы, методическая разработка мероприятия по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профориентационному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самоопределению обучающихся, видео реализованного мероприятия и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реализации ключевых культурно-образовательных событий, методическая разработка культурно-образовательного события, видео реализованного события,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события;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реализации современных форм организации продуктивного взаимодействия УДОД/педагога дополнительного образования с родителями по вопросам воспитания, методическая разработка современной формы взаимодействия с родителями, видео реализованного мероприятия и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71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2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636" y="1996373"/>
            <a:ext cx="11579628" cy="1486659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деятельности участников федерального проекта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D:\Документы\!!! РАДИОНОВА ЕЛЕНА\ЛОГОТИПЫ, ФОРМЫ\лого инко.png">
            <a:extLst>
              <a:ext uri="{FF2B5EF4-FFF2-40B4-BE49-F238E27FC236}">
                <a16:creationId xmlns:a16="http://schemas.microsoft.com/office/drawing/2014/main" id="{84467870-020B-441C-B500-94E096BAC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231476"/>
            <a:ext cx="1776183" cy="163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6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600" y="515526"/>
            <a:ext cx="11836400" cy="637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Разработка </a:t>
            </a:r>
            <a:r>
              <a:rPr lang="ru-RU" dirty="0">
                <a:solidFill>
                  <a:srgbClr val="002060"/>
                </a:solidFill>
              </a:rPr>
              <a:t>и реализация рабочей программы воспитания по методическим рекомендациям Института детства, в том числе календарный план воспитательной работы (учитывается % и качество выполнения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</a:p>
          <a:p>
            <a:pPr lvl="0"/>
            <a:endParaRPr lang="ru-RU" sz="400" dirty="0" smtClean="0">
              <a:solidFill>
                <a:srgbClr val="002060"/>
              </a:solidFill>
            </a:endParaRPr>
          </a:p>
          <a:p>
            <a:pPr marL="342900" lvl="0" indent="-342900">
              <a:buAutoNum type="arabicPeriod" startAt="2"/>
            </a:pPr>
            <a:r>
              <a:rPr lang="ru-RU" dirty="0" smtClean="0">
                <a:solidFill>
                  <a:srgbClr val="002060"/>
                </a:solidFill>
              </a:rPr>
              <a:t>Разработка </a:t>
            </a:r>
            <a:r>
              <a:rPr lang="ru-RU" dirty="0">
                <a:solidFill>
                  <a:srgbClr val="002060"/>
                </a:solidFill>
              </a:rPr>
              <a:t>и апробация содержательных критериев оценки рабочих программ </a:t>
            </a:r>
            <a:r>
              <a:rPr lang="ru-RU" dirty="0" smtClean="0">
                <a:solidFill>
                  <a:srgbClr val="002060"/>
                </a:solidFill>
              </a:rPr>
              <a:t>воспитания.</a:t>
            </a:r>
          </a:p>
          <a:p>
            <a:pPr lvl="0"/>
            <a:endParaRPr lang="ru-RU" sz="400" dirty="0" smtClean="0">
              <a:solidFill>
                <a:srgbClr val="002060"/>
              </a:solidFill>
            </a:endParaRPr>
          </a:p>
          <a:p>
            <a:pPr marL="342900" lvl="0" indent="-342900">
              <a:buAutoNum type="arabicPeriod" startAt="3"/>
            </a:pPr>
            <a:r>
              <a:rPr lang="ru-RU" dirty="0" smtClean="0">
                <a:solidFill>
                  <a:srgbClr val="002060"/>
                </a:solidFill>
              </a:rPr>
              <a:t>Участие </a:t>
            </a:r>
            <a:r>
              <a:rPr lang="ru-RU" dirty="0">
                <a:solidFill>
                  <a:srgbClr val="002060"/>
                </a:solidFill>
              </a:rPr>
              <a:t>в мониторинге рабочих программ воспитания и составление экспертных заключений с </a:t>
            </a:r>
            <a:r>
              <a:rPr lang="ru-RU" dirty="0" smtClean="0">
                <a:solidFill>
                  <a:srgbClr val="002060"/>
                </a:solidFill>
              </a:rPr>
              <a:t>адресными рекомендациями.</a:t>
            </a:r>
          </a:p>
          <a:p>
            <a:pPr lvl="0"/>
            <a:endParaRPr lang="ru-RU" sz="400" dirty="0" smtClean="0">
              <a:solidFill>
                <a:srgbClr val="002060"/>
              </a:solidFill>
            </a:endParaRPr>
          </a:p>
          <a:p>
            <a:pPr marL="342900" lvl="0" indent="-342900">
              <a:buAutoNum type="arabicPeriod" startAt="4"/>
            </a:pPr>
            <a:r>
              <a:rPr lang="ru-RU" dirty="0" smtClean="0">
                <a:solidFill>
                  <a:srgbClr val="002060"/>
                </a:solidFill>
              </a:rPr>
              <a:t>Участие </a:t>
            </a:r>
            <a:r>
              <a:rPr lang="ru-RU" dirty="0">
                <a:solidFill>
                  <a:srgbClr val="002060"/>
                </a:solidFill>
              </a:rPr>
              <a:t>в наполнении региональной интерактивной карты практик реализации рабочих программ </a:t>
            </a:r>
            <a:r>
              <a:rPr lang="ru-RU" dirty="0" smtClean="0">
                <a:solidFill>
                  <a:srgbClr val="002060"/>
                </a:solidFill>
              </a:rPr>
              <a:t>воспитания   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      ДОО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b="1" dirty="0">
                <a:solidFill>
                  <a:srgbClr val="002060"/>
                </a:solidFill>
              </a:rPr>
              <a:t>не менее 5 практик от каждой образовательной </a:t>
            </a:r>
            <a:r>
              <a:rPr lang="ru-RU" b="1" dirty="0" smtClean="0">
                <a:solidFill>
                  <a:srgbClr val="002060"/>
                </a:solidFill>
              </a:rPr>
              <a:t>организации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</a:p>
          <a:p>
            <a:pPr lvl="0"/>
            <a:endParaRPr lang="ru-RU" sz="400" dirty="0" smtClean="0">
              <a:solidFill>
                <a:srgbClr val="002060"/>
              </a:solidFill>
            </a:endParaRPr>
          </a:p>
          <a:p>
            <a:pPr lvl="0"/>
            <a:r>
              <a:rPr lang="ru-RU" alt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5. Принять </a:t>
            </a:r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участие в рабочих, научно-практических и методических семинарах в рамках бренда (</a:t>
            </a:r>
            <a:r>
              <a:rPr lang="ru-RU" alt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информационные</a:t>
            </a:r>
          </a:p>
          <a:p>
            <a:pPr lvl="0"/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письма </a:t>
            </a:r>
            <a:r>
              <a:rPr lang="ru-RU" altLang="ru-RU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с информацией будут разосланы дополнительно</a:t>
            </a:r>
            <a:r>
              <a:rPr lang="ru-RU" alt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установочный семинар «Об организации деятельности участников </a:t>
            </a:r>
            <a:r>
              <a:rPr lang="ru-RU" alt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ИнКО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в 2022 году. Содержательный анализ технического задания», в форме ВКС;</a:t>
            </a:r>
            <a:endParaRPr lang="ru-RU" altLang="ru-RU" sz="1600" dirty="0">
              <a:solidFill>
                <a:srgbClr val="00206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alt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видеосеминар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«Процедура проведения экспертизы рабочих программ воспитания»;</a:t>
            </a:r>
            <a:endParaRPr lang="ru-RU" altLang="ru-RU" sz="1600" dirty="0">
              <a:solidFill>
                <a:srgbClr val="00206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alt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видеосеминар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«Как составить методическую разработку педагогической практики»</a:t>
            </a:r>
            <a:endParaRPr lang="ru-RU" altLang="ru-RU" sz="1600" dirty="0">
              <a:solidFill>
                <a:srgbClr val="00206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методический </a:t>
            </a:r>
            <a:r>
              <a:rPr lang="ru-RU" alt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видеосеминар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«Технология описания лучшей педагогической практики»;</a:t>
            </a:r>
            <a:endParaRPr lang="ru-RU" altLang="ru-RU" sz="1600" dirty="0">
              <a:solidFill>
                <a:srgbClr val="00206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бренд-сессия по представлению разработанных инновационных продуктов;</a:t>
            </a:r>
            <a:endParaRPr lang="ru-RU" altLang="ru-RU" sz="1600" dirty="0">
              <a:solidFill>
                <a:srgbClr val="00206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участие в рабочих совещаниях, в том числе с использованием </a:t>
            </a:r>
            <a:r>
              <a: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Zoom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600" dirty="0" err="1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Google</a:t>
            </a: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Meet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 smtClean="0">
              <a:solidFill>
                <a:srgbClr val="00206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>
                <a:solidFill>
                  <a:srgbClr val="002060"/>
                </a:solidFill>
              </a:rPr>
              <a:t>Организация инновационной деятельности по выполнению ТЗ в образовательной </a:t>
            </a:r>
            <a:r>
              <a:rPr lang="ru-RU" dirty="0" smtClean="0">
                <a:solidFill>
                  <a:srgbClr val="002060"/>
                </a:solidFill>
              </a:rPr>
              <a:t>организации.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</a:rPr>
              <a:t>7. Представление </a:t>
            </a:r>
            <a:r>
              <a:rPr lang="ru-RU" dirty="0">
                <a:solidFill>
                  <a:srgbClr val="002060"/>
                </a:solidFill>
              </a:rPr>
              <a:t>разработанных и апробированных инновационных продуктов</a:t>
            </a: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ru-RU" altLang="ru-RU" sz="1050" dirty="0"/>
          </a:p>
          <a:p>
            <a:pPr marL="342900" lvl="0" indent="-342900">
              <a:buAutoNum type="arabicPeriod"/>
            </a:pPr>
            <a:endParaRPr lang="ru-RU" dirty="0" smtClean="0"/>
          </a:p>
          <a:p>
            <a:pPr marL="342900" lvl="0" indent="-342900">
              <a:buAutoNum type="arabicPeriod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96635" y="245162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 ВАМ  УСПЕХОВ!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196" y="4577327"/>
            <a:ext cx="11579628" cy="1486659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РИП-</a:t>
            </a:r>
            <a:r>
              <a:rPr lang="ru-RU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ИнКО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реализующие образовательный бренд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«Навигаторы современного образования»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экспериментальной деятельности федерального проекта по разработке и реализации рабочих программ воспитания в дошкольных образовательных организациях,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школах, СПО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УДОД,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реализуемого ФГНБНУ «Институт изучения детства, семьи и воспитания Российской Академии Образования»</a:t>
            </a:r>
          </a:p>
        </p:txBody>
      </p:sp>
      <p:pic>
        <p:nvPicPr>
          <p:cNvPr id="3" name="Picture 2" descr="D:\Документы\!!! РАДИОНОВА ЕЛЕНА\ЛОГОТИПЫ, ФОРМЫ\лого инко.png">
            <a:extLst>
              <a:ext uri="{FF2B5EF4-FFF2-40B4-BE49-F238E27FC236}">
                <a16:creationId xmlns:a16="http://schemas.microsoft.com/office/drawing/2014/main" id="{84467870-020B-441C-B500-94E096BAC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3" y="580610"/>
            <a:ext cx="1776183" cy="163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12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86540"/>
              </p:ext>
            </p:extLst>
          </p:nvPr>
        </p:nvGraphicFramePr>
        <p:xfrm>
          <a:off x="1208316" y="800104"/>
          <a:ext cx="8417377" cy="5071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4430">
                  <a:extLst>
                    <a:ext uri="{9D8B030D-6E8A-4147-A177-3AD203B41FA5}">
                      <a16:colId xmlns:a16="http://schemas.microsoft.com/office/drawing/2014/main" val="2820177132"/>
                    </a:ext>
                  </a:extLst>
                </a:gridCol>
                <a:gridCol w="7602947">
                  <a:extLst>
                    <a:ext uri="{9D8B030D-6E8A-4147-A177-3AD203B41FA5}">
                      <a16:colId xmlns:a16="http://schemas.microsoft.com/office/drawing/2014/main" val="1635888616"/>
                    </a:ext>
                  </a:extLst>
                </a:gridCol>
              </a:tblGrid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2674710"/>
                  </a:ext>
                </a:extLst>
              </a:tr>
              <a:tr h="2992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1.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Омска «Центр развития ребенка - детский сад № 100»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9730877"/>
                  </a:ext>
                </a:extLst>
              </a:tr>
              <a:tr h="24179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комбинированного вида № 160»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804837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222»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46311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379 комбинированного вида»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71480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128 комбинированного вида»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8350475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 «Полтавский детский сад «Березка»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5654981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 «Полтавский детский сад «Родничок»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712763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 «Полтавский детский сад «Солнышко»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221605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 города Омска «Детский сад № 81».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7973694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56 комбинированного вида».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6398997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«Центр развития ребенка- детский сад № 270»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2613925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«Центр развития ребенка- детский сад № 378»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725634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«Центр развития ребенка- детский сад № 306»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248133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32 комбинированного вида»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888661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15.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20»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7744973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«Центр развития ребенка- детский сад № 201»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1104790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90»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8080299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«Центр развития ребенка- детский сад № 65»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1848965"/>
                  </a:ext>
                </a:extLst>
              </a:tr>
            </a:tbl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4547507" y="6091035"/>
            <a:ext cx="6000750" cy="448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Региональный </a:t>
            </a:r>
            <a:r>
              <a:rPr lang="ru-RU" sz="1800" b="1" dirty="0" err="1" smtClean="0">
                <a:solidFill>
                  <a:srgbClr val="C00000"/>
                </a:solidFill>
              </a:rPr>
              <a:t>тьютор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C00000"/>
                </a:solidFill>
              </a:rPr>
              <a:t>Чернобай </a:t>
            </a:r>
            <a:r>
              <a:rPr lang="ru-RU" sz="1800" dirty="0">
                <a:solidFill>
                  <a:srgbClr val="C00000"/>
                </a:solidFill>
              </a:rPr>
              <a:t>Татьяна Александровна, доцент кафедры дошкольного и начального образования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816427" y="0"/>
            <a:ext cx="9858399" cy="7383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ИнКО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«Успешный дошкольник»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0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150224"/>
            <a:ext cx="11151326" cy="3298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продукты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558287"/>
              </p:ext>
            </p:extLst>
          </p:nvPr>
        </p:nvGraphicFramePr>
        <p:xfrm>
          <a:off x="677636" y="644979"/>
          <a:ext cx="10368642" cy="50498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285">
                  <a:extLst>
                    <a:ext uri="{9D8B030D-6E8A-4147-A177-3AD203B41FA5}">
                      <a16:colId xmlns:a16="http://schemas.microsoft.com/office/drawing/2014/main" val="1023162661"/>
                    </a:ext>
                  </a:extLst>
                </a:gridCol>
                <a:gridCol w="9062357">
                  <a:extLst>
                    <a:ext uri="{9D8B030D-6E8A-4147-A177-3AD203B41FA5}">
                      <a16:colId xmlns:a16="http://schemas.microsoft.com/office/drawing/2014/main" val="1746370486"/>
                    </a:ext>
                  </a:extLst>
                </a:gridCol>
              </a:tblGrid>
              <a:tr h="380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Образовательный бренд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Инновационные продукты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extLst>
                  <a:ext uri="{0D108BD9-81ED-4DB2-BD59-A6C34878D82A}">
                    <a16:rowId xmlns:a16="http://schemas.microsoft.com/office/drawing/2014/main" val="1935455738"/>
                  </a:ext>
                </a:extLst>
              </a:tr>
              <a:tr h="4629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Навигаторы современного воспитания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53853" marR="53853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Рабочая программа воспитания по методическим рекомендациям Института детства, включая календарный план воспитательной работы.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Содержательные критерии оценки программ воспитания. Экспертные заключения по результатам оценки программ воспитания.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spc="-20" dirty="0">
                          <a:effectLst/>
                        </a:rPr>
                        <a:t>Региональная интерактивная карта практик реализации рабочих программ воспитания ДОО (не менее 5 практик от каждой ОО):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содержания патриотического направления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содержания трудового направления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содержания этико-эстетического направления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содержания физического и оздоровительного направления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содержания познавательного направления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содержания социального направления 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</a:rPr>
                        <a:t>описание практики реализации современных форм организации продуктивного взаимодействия детского сада с родителями, социальными партнерами по вопросам воспитания, методическая разработка проведения мероприятия, видео реализованного мероприятия и методический </a:t>
                      </a:r>
                      <a:r>
                        <a:rPr lang="ru-RU" sz="1200" dirty="0" err="1">
                          <a:effectLst/>
                        </a:rPr>
                        <a:t>видеосеминар</a:t>
                      </a:r>
                      <a:r>
                        <a:rPr lang="ru-RU" sz="1200" dirty="0">
                          <a:effectLst/>
                        </a:rPr>
                        <a:t> для педагогов по организации, реализации и оценке представленного мероприятия.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53853" marR="53853" marT="0" marB="0"/>
                </a:tc>
                <a:extLst>
                  <a:ext uri="{0D108BD9-81ED-4DB2-BD59-A6C34878D82A}">
                    <a16:rowId xmlns:a16="http://schemas.microsoft.com/office/drawing/2014/main" val="124871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4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314824"/>
              </p:ext>
            </p:extLst>
          </p:nvPr>
        </p:nvGraphicFramePr>
        <p:xfrm>
          <a:off x="1257301" y="1386304"/>
          <a:ext cx="8417377" cy="1420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4430">
                  <a:extLst>
                    <a:ext uri="{9D8B030D-6E8A-4147-A177-3AD203B41FA5}">
                      <a16:colId xmlns:a16="http://schemas.microsoft.com/office/drawing/2014/main" val="2820177132"/>
                    </a:ext>
                  </a:extLst>
                </a:gridCol>
                <a:gridCol w="7602947">
                  <a:extLst>
                    <a:ext uri="{9D8B030D-6E8A-4147-A177-3AD203B41FA5}">
                      <a16:colId xmlns:a16="http://schemas.microsoft.com/office/drawing/2014/main" val="1635888616"/>
                    </a:ext>
                  </a:extLst>
                </a:gridCol>
              </a:tblGrid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2674710"/>
                  </a:ext>
                </a:extLst>
              </a:tr>
              <a:tr h="2992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1.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МБОУ "Азовская гимназия" ННМР Омской области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9730877"/>
                  </a:ext>
                </a:extLst>
              </a:tr>
              <a:tr h="24179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БОУ г. Омска "СОШ № 7"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804837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МБОУ "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Кейзесская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СОШ"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Седельниковского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МР Омской области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46311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БОУ г. Омска "Лицей № 149"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714806"/>
                  </a:ext>
                </a:extLst>
              </a:tr>
            </a:tbl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5535385" y="4098949"/>
            <a:ext cx="4834253" cy="448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Региональный </a:t>
            </a:r>
            <a:r>
              <a:rPr lang="ru-RU" sz="1800" b="1" dirty="0" err="1" smtClean="0">
                <a:solidFill>
                  <a:srgbClr val="C00000"/>
                </a:solidFill>
              </a:rPr>
              <a:t>тьютор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C00000"/>
                </a:solidFill>
              </a:rPr>
              <a:t>Сухарева Альбина Павловна, заведующий кафедрой гуманитарного образования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253093" y="0"/>
            <a:ext cx="11421836" cy="7383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ИнКО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«Школа – территория воспитания»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1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150224"/>
            <a:ext cx="11151326" cy="3298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продукты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67336"/>
              </p:ext>
            </p:extLst>
          </p:nvPr>
        </p:nvGraphicFramePr>
        <p:xfrm>
          <a:off x="816427" y="1020539"/>
          <a:ext cx="10368642" cy="53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285">
                  <a:extLst>
                    <a:ext uri="{9D8B030D-6E8A-4147-A177-3AD203B41FA5}">
                      <a16:colId xmlns:a16="http://schemas.microsoft.com/office/drawing/2014/main" val="1023162661"/>
                    </a:ext>
                  </a:extLst>
                </a:gridCol>
                <a:gridCol w="9062357">
                  <a:extLst>
                    <a:ext uri="{9D8B030D-6E8A-4147-A177-3AD203B41FA5}">
                      <a16:colId xmlns:a16="http://schemas.microsoft.com/office/drawing/2014/main" val="1746370486"/>
                    </a:ext>
                  </a:extLst>
                </a:gridCol>
              </a:tblGrid>
              <a:tr h="355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Образовательный бренд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Инновационные продукты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extLst>
                  <a:ext uri="{0D108BD9-81ED-4DB2-BD59-A6C34878D82A}">
                    <a16:rowId xmlns:a16="http://schemas.microsoft.com/office/drawing/2014/main" val="1935455738"/>
                  </a:ext>
                </a:extLst>
              </a:tr>
              <a:tr h="3914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Навигаторы современного воспитания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12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Рабочая программа воспитания по методическим рекомендациям Института детства, в том числе календарный план воспитательной работы.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12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Содержательные критерии оценки программ воспитания. Экспертные заключения по результатам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взаимооценки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программ воспитания.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125" algn="l"/>
                        </a:tabLst>
                      </a:pP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Региональная интерактивная карта практик реализации рабочих программ воспитания школ</a:t>
                      </a:r>
                      <a:r>
                        <a:rPr lang="ru-RU" sz="1400" b="1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(не менее 5 практик от каждой ОО):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методическая разработка одной из форм реализации тематических модулей, видео реализованного мероприятия,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программа деятельности детского школьного объединения, методическая разработка мероприятия в рамках реализации программы, видео реализованного мероприятия и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организации школьного самоуправления, методическая разработка мероприятия по сопровождению деятельности школьного самоуправления, видео реализованного мероприятия и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реализации программ внеурочной деятельности, программа внеурочной деятельности, методическая разработка учебного занятия в рамках реализации программы, видео реализованного занятия,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занятия;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реализации современных форм организации продуктивного взаимодействия школы/классного руководителя с родителями, социальными партнерами по вопросам воспитания, методическая разработка современной формы взаимодействия с родителями, социальными партнерами, видео реализованного мероприятия и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71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0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966318"/>
              </p:ext>
            </p:extLst>
          </p:nvPr>
        </p:nvGraphicFramePr>
        <p:xfrm>
          <a:off x="1257301" y="1386304"/>
          <a:ext cx="9290956" cy="145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954">
                  <a:extLst>
                    <a:ext uri="{9D8B030D-6E8A-4147-A177-3AD203B41FA5}">
                      <a16:colId xmlns:a16="http://schemas.microsoft.com/office/drawing/2014/main" val="2820177132"/>
                    </a:ext>
                  </a:extLst>
                </a:gridCol>
                <a:gridCol w="8392002">
                  <a:extLst>
                    <a:ext uri="{9D8B030D-6E8A-4147-A177-3AD203B41FA5}">
                      <a16:colId xmlns:a16="http://schemas.microsoft.com/office/drawing/2014/main" val="1635888616"/>
                    </a:ext>
                  </a:extLst>
                </a:gridCol>
              </a:tblGrid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№ п/п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2674710"/>
                  </a:ext>
                </a:extLst>
              </a:tr>
              <a:tr h="2992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1.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ПБОУ ОО "Сибирский профессиональный колледж"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9730877"/>
                  </a:ext>
                </a:extLst>
              </a:tr>
              <a:tr h="24179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ПБОУ ОО "Омский колледж профессиональных технологий"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804837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ПБОУ ОО "Омский колледж отраслевых технологий строительства и транспорта"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46311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БПОУ ОО "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Исилькульский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профессионально-педагогический колледж"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714806"/>
                  </a:ext>
                </a:extLst>
              </a:tr>
            </a:tbl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5535385" y="4098949"/>
            <a:ext cx="5763986" cy="448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Региональный </a:t>
            </a:r>
            <a:r>
              <a:rPr lang="ru-RU" sz="1800" b="1" dirty="0" err="1" smtClean="0">
                <a:solidFill>
                  <a:srgbClr val="C00000"/>
                </a:solidFill>
              </a:rPr>
              <a:t>тьютор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err="1">
                <a:solidFill>
                  <a:srgbClr val="C00000"/>
                </a:solidFill>
              </a:rPr>
              <a:t>Рыбченко</a:t>
            </a:r>
            <a:r>
              <a:rPr lang="ru-RU" sz="1800" dirty="0">
                <a:solidFill>
                  <a:srgbClr val="C00000"/>
                </a:solidFill>
              </a:rPr>
              <a:t> Елена Ивановна,  </a:t>
            </a:r>
            <a:r>
              <a:rPr lang="ru-RU" sz="1800" dirty="0" smtClean="0">
                <a:solidFill>
                  <a:srgbClr val="C00000"/>
                </a:solidFill>
              </a:rPr>
              <a:t>                     ст</a:t>
            </a:r>
            <a:r>
              <a:rPr lang="ru-RU" sz="1800" dirty="0">
                <a:solidFill>
                  <a:srgbClr val="C00000"/>
                </a:solidFill>
              </a:rPr>
              <a:t>. методист УМЦ профессионального образования и </a:t>
            </a:r>
            <a:r>
              <a:rPr lang="ru-RU" sz="1800" dirty="0" err="1">
                <a:solidFill>
                  <a:srgbClr val="C00000"/>
                </a:solidFill>
              </a:rPr>
              <a:t>профориентационной</a:t>
            </a:r>
            <a:r>
              <a:rPr lang="ru-RU" sz="1800" dirty="0">
                <a:solidFill>
                  <a:srgbClr val="C00000"/>
                </a:solidFill>
              </a:rPr>
              <a:t> работы</a:t>
            </a:r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253093" y="0"/>
            <a:ext cx="11421836" cy="7383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ИнКО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Синхронизация общего и дополнительного образования с учетом потребностей регионального рынка труда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150224"/>
            <a:ext cx="11151326" cy="32983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продукты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814400"/>
              </p:ext>
            </p:extLst>
          </p:nvPr>
        </p:nvGraphicFramePr>
        <p:xfrm>
          <a:off x="677636" y="1069523"/>
          <a:ext cx="10368642" cy="53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6285">
                  <a:extLst>
                    <a:ext uri="{9D8B030D-6E8A-4147-A177-3AD203B41FA5}">
                      <a16:colId xmlns:a16="http://schemas.microsoft.com/office/drawing/2014/main" val="1023162661"/>
                    </a:ext>
                  </a:extLst>
                </a:gridCol>
                <a:gridCol w="9062357">
                  <a:extLst>
                    <a:ext uri="{9D8B030D-6E8A-4147-A177-3AD203B41FA5}">
                      <a16:colId xmlns:a16="http://schemas.microsoft.com/office/drawing/2014/main" val="1746370486"/>
                    </a:ext>
                  </a:extLst>
                </a:gridCol>
              </a:tblGrid>
              <a:tr h="355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Образовательный бренд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Инновационные продукты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853" marR="53853" marT="0" marB="0"/>
                </a:tc>
                <a:extLst>
                  <a:ext uri="{0D108BD9-81ED-4DB2-BD59-A6C34878D82A}">
                    <a16:rowId xmlns:a16="http://schemas.microsoft.com/office/drawing/2014/main" val="1935455738"/>
                  </a:ext>
                </a:extLst>
              </a:tr>
              <a:tr h="3914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Навигаторы современного воспитания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Рабочая программа воспитания по укрупненным группам профессий/специальностей с использованием методических рекомендаций Института детства, в том числе календарный план воспитательной работы.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Содержательные критерии оценки программ воспитания. Экспертные заключения по результатам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взаимооценки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программ воспитания.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Региональная интерактивная карта практик реализации рабочих программ воспитания</a:t>
                      </a:r>
                      <a:r>
                        <a:rPr lang="ru-RU" sz="1400" b="1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учреждений ПОО</a:t>
                      </a:r>
                      <a:r>
                        <a:rPr lang="ru-RU" sz="1400" b="1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(не менее 5 практик от каждой ОО):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методическая разработка воспитательного мероприятия, видео реализованного мероприятия по формированию личностных результатов обучающихся, рекомендованных в примерной рабочей программе воспитания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Института детства РАО (по УГПС),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методическая разработка воспитательного мероприятия, видео реализованного мероприятия по формированию личностных результатов, определенных отраслевыми требованиями к деловым качествам личности (по УГПС),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методическая разработка воспитательного мероприятия, видео реализованного мероприятия по формированию личностных результатов, определенных ключевыми работодателями (по УГПС),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методическая разработка воспитательного мероприятия, видео реализованного мероприятия по формированию личностных результатов, определенных субъектами образовательного процесса,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педагогов по организации, реализации и оценке представленного мероприятия;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описание практики информационного обеспечения воспитательной деятельности ПОО для организации продуктивного взаимодействия с обучающимися, с родителями, организациями социальной сферы, методический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видеосеминар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 для руководителей/педагогов по организации, реализации и оценке представленной практики.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71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58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302306"/>
              </p:ext>
            </p:extLst>
          </p:nvPr>
        </p:nvGraphicFramePr>
        <p:xfrm>
          <a:off x="1461409" y="1657354"/>
          <a:ext cx="8417377" cy="2948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4430">
                  <a:extLst>
                    <a:ext uri="{9D8B030D-6E8A-4147-A177-3AD203B41FA5}">
                      <a16:colId xmlns:a16="http://schemas.microsoft.com/office/drawing/2014/main" val="2820177132"/>
                    </a:ext>
                  </a:extLst>
                </a:gridCol>
                <a:gridCol w="7602947">
                  <a:extLst>
                    <a:ext uri="{9D8B030D-6E8A-4147-A177-3AD203B41FA5}">
                      <a16:colId xmlns:a16="http://schemas.microsoft.com/office/drawing/2014/main" val="1635888616"/>
                    </a:ext>
                  </a:extLst>
                </a:gridCol>
              </a:tblGrid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№ п/п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2674710"/>
                  </a:ext>
                </a:extLst>
              </a:tr>
              <a:tr h="29924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1.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Омска «Центр развития ребенка - детский сад № 100»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9730877"/>
                  </a:ext>
                </a:extLst>
              </a:tr>
              <a:tr h="24179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комбинированного вида № 160»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804837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222»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46311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379 комбинированного вида»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714806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128 комбинированного вида»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8350475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 «Полтавский детский сад «Березка»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5654981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 «Полтавский детский сад «Родничок»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712763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МБДОУ «Полтавский детский сад «Солнышко»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221605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 города Омска «Детский сад № 81».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7973694"/>
                  </a:ext>
                </a:extLst>
              </a:tr>
              <a:tr h="26539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БДОУ г. Омска «Детский сад № 56 комбинированного вида».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6398997"/>
                  </a:ext>
                </a:extLst>
              </a:tr>
            </a:tbl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4245429" y="5421564"/>
            <a:ext cx="6449785" cy="448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Федеральный координатор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err="1" smtClean="0">
                <a:solidFill>
                  <a:srgbClr val="C00000"/>
                </a:solidFill>
              </a:rPr>
              <a:t>Кривопаленко</a:t>
            </a:r>
            <a:r>
              <a:rPr lang="ru-RU" sz="1800" dirty="0" smtClean="0">
                <a:solidFill>
                  <a:srgbClr val="C00000"/>
                </a:solidFill>
              </a:rPr>
              <a:t> Елена Ивановна, </a:t>
            </a:r>
            <a:r>
              <a:rPr lang="ru-RU" sz="1800" dirty="0" err="1" smtClean="0">
                <a:solidFill>
                  <a:srgbClr val="C00000"/>
                </a:solidFill>
              </a:rPr>
              <a:t>и.о</a:t>
            </a:r>
            <a:r>
              <a:rPr lang="ru-RU" sz="1800" dirty="0" smtClean="0">
                <a:solidFill>
                  <a:srgbClr val="C00000"/>
                </a:solidFill>
              </a:rPr>
              <a:t>. зав. кафедрой воспитания, дополнительного образования и охраны здоровья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>
          <a:xfrm>
            <a:off x="987877" y="318407"/>
            <a:ext cx="9858399" cy="7383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ИнКО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«Дополнительное образование детей – навигатор будущего»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0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1697</Words>
  <Application>Microsoft Office PowerPoint</Application>
  <PresentationFormat>Широкоэкранный</PresentationFormat>
  <Paragraphs>170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Установочное интернет-совещание  участников РИП-ИнКО,  реализующих образовательный бренд  «Навигаторы современного воспитания»</vt:lpstr>
      <vt:lpstr>Участники РИП-ИнКО, реализующие образовательный бренд «Навигаторы современного образования»  в рамках экспериментальной деятельности федерального проекта по разработке и реализации рабочих программ воспитания в дошкольных образовательных организациях, школах, СПО и УДОД,  реализуемого ФГНБНУ «Институт изучения детства, семьи и воспитания Российской Академии Образования»</vt:lpstr>
      <vt:lpstr>РИП-ИнКО «Успешный дошкольник»</vt:lpstr>
      <vt:lpstr> Инновационные продукты</vt:lpstr>
      <vt:lpstr>РИП-ИнКО «Школа – территория воспитания»</vt:lpstr>
      <vt:lpstr> Инновационные продукты</vt:lpstr>
      <vt:lpstr>РИП-ИнКО «Синхронизация общего и дополнительного образования с учетом потребностей регионального рынка труда»</vt:lpstr>
      <vt:lpstr> Инновационные продукты</vt:lpstr>
      <vt:lpstr>РИП-ИнКО «Дополнительное образование детей – навигатор будущего»</vt:lpstr>
      <vt:lpstr> Инновационные продукты</vt:lpstr>
      <vt:lpstr>Оценка деятельности участников федерального проекта</vt:lpstr>
      <vt:lpstr>Презентация PowerPoint</vt:lpstr>
      <vt:lpstr>ЖЕЛАЕМ  ВАМ  УСПЕХОВ!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46</cp:revision>
  <dcterms:created xsi:type="dcterms:W3CDTF">2020-01-15T14:00:58Z</dcterms:created>
  <dcterms:modified xsi:type="dcterms:W3CDTF">2022-02-22T11:46:16Z</dcterms:modified>
</cp:coreProperties>
</file>