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816" r:id="rId2"/>
  </p:sldMasterIdLst>
  <p:notesMasterIdLst>
    <p:notesMasterId r:id="rId35"/>
  </p:notesMasterIdLst>
  <p:sldIdLst>
    <p:sldId id="257" r:id="rId3"/>
    <p:sldId id="258" r:id="rId4"/>
    <p:sldId id="287" r:id="rId5"/>
    <p:sldId id="256" r:id="rId6"/>
    <p:sldId id="274" r:id="rId7"/>
    <p:sldId id="276" r:id="rId8"/>
    <p:sldId id="277" r:id="rId9"/>
    <p:sldId id="288" r:id="rId10"/>
    <p:sldId id="278" r:id="rId11"/>
    <p:sldId id="289" r:id="rId12"/>
    <p:sldId id="280" r:id="rId13"/>
    <p:sldId id="290" r:id="rId14"/>
    <p:sldId id="292" r:id="rId15"/>
    <p:sldId id="294" r:id="rId16"/>
    <p:sldId id="296" r:id="rId17"/>
    <p:sldId id="297" r:id="rId18"/>
    <p:sldId id="298" r:id="rId19"/>
    <p:sldId id="295" r:id="rId20"/>
    <p:sldId id="259" r:id="rId21"/>
    <p:sldId id="264" r:id="rId22"/>
    <p:sldId id="269" r:id="rId23"/>
    <p:sldId id="268" r:id="rId24"/>
    <p:sldId id="267" r:id="rId25"/>
    <p:sldId id="266" r:id="rId26"/>
    <p:sldId id="270" r:id="rId27"/>
    <p:sldId id="265" r:id="rId28"/>
    <p:sldId id="299" r:id="rId29"/>
    <p:sldId id="300" r:id="rId30"/>
    <p:sldId id="272" r:id="rId31"/>
    <p:sldId id="271" r:id="rId32"/>
    <p:sldId id="283" r:id="rId33"/>
    <p:sldId id="284" r:id="rId3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0" autoAdjust="0"/>
    <p:restoredTop sz="94660"/>
  </p:normalViewPr>
  <p:slideViewPr>
    <p:cSldViewPr>
      <p:cViewPr varScale="1">
        <p:scale>
          <a:sx n="159" d="100"/>
          <a:sy n="159" d="100"/>
        </p:scale>
        <p:origin x="582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F6B5D-BDB6-4443-A910-442288FA157A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47619-C11F-4285-8C60-44A23E94B4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263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1A2F4-CF1C-4D8C-8097-C43B183EC12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75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52351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6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6" y="1047542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6" y="2232488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129482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11680" cy="4388644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3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467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511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013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82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96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766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95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80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90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1896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230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31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52351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910987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20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69" y="1756141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36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77" y="3487890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79" y="3579953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77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9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_kLywoqPSTgolXVFPnaESEIiRmKrgvGaa5KDmpUcy8A/edit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ko.irooo.ru/rip-inko-uspeshnyj-doshkol-nik/43-monitoring-effektivnosti-deyatelnosti-rip-ink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5980"/>
            <a:ext cx="7772400" cy="452601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Установочный семинар «Организация работы бренда «Детский сад-Качество-Успех» </a:t>
            </a:r>
            <a:br>
              <a:rPr lang="ru-RU" dirty="0">
                <a:solidFill>
                  <a:srgbClr val="FF0000"/>
                </a:solidFill>
              </a:rPr>
            </a:br>
            <a:br>
              <a:rPr lang="ru-RU" dirty="0">
                <a:solidFill>
                  <a:srgbClr val="FF0000"/>
                </a:solidFill>
              </a:rPr>
            </a:b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Срок сдачи инновационных продуктов – до 15.05.2022г.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413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435280" cy="85725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Креативное мышление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085850"/>
            <a:ext cx="8507288" cy="3429000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1.БДОУ  г. Омска «Центр развития ребенка – детский сад № 306» </a:t>
            </a:r>
          </a:p>
          <a:p>
            <a:pPr marL="0" lvl="0" indent="0" algn="just">
              <a:buNone/>
            </a:pPr>
            <a:r>
              <a:rPr lang="ru-RU" sz="3600" dirty="0"/>
              <a:t>2.МБДОУ «</a:t>
            </a:r>
            <a:r>
              <a:rPr lang="ru-RU" sz="3600" dirty="0" err="1"/>
              <a:t>Саргатский</a:t>
            </a:r>
            <a:r>
              <a:rPr lang="ru-RU" sz="3600" dirty="0"/>
              <a:t> детский сад № 4» Саргатского МР Омской области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18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5979"/>
            <a:ext cx="8291264" cy="85725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Глобальные компетенции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32313"/>
            <a:ext cx="8229600" cy="3696917"/>
          </a:xfrm>
        </p:spPr>
        <p:txBody>
          <a:bodyPr>
            <a:normAutofit/>
          </a:bodyPr>
          <a:lstStyle/>
          <a:p>
            <a:pPr marL="514350" lvl="0" indent="-514350" algn="just">
              <a:buNone/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1.МБДОУ «</a:t>
            </a:r>
            <a:r>
              <a:rPr lang="ru-RU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Ольгинский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детский сад» Полтавского МР Омской области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dirty="0"/>
              <a:t>МБДОУ «</a:t>
            </a:r>
            <a:r>
              <a:rPr lang="ru-RU" sz="3600" dirty="0" err="1"/>
              <a:t>Тюкалинский</a:t>
            </a:r>
            <a:r>
              <a:rPr lang="ru-RU" sz="3600" dirty="0"/>
              <a:t> детский сад № 8»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676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Ответственные за направления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085850"/>
            <a:ext cx="8291264" cy="3429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3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1.БДОУ  г. Омска «Детский сад № 379 комбинированного вида» - </a:t>
            </a:r>
            <a:r>
              <a:rPr lang="ru-RU" sz="3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компьютерная  грамотность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1.БДОУ г. Омска «Центр развития ребенка – детский сад № 270»  -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математическая  грамотность </a:t>
            </a:r>
          </a:p>
          <a:p>
            <a:pPr lvl="0"/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7036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Структура 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085850"/>
            <a:ext cx="8507288" cy="386216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1. Название задания.</a:t>
            </a:r>
          </a:p>
          <a:p>
            <a:r>
              <a:rPr lang="ru-RU" dirty="0"/>
              <a:t>2. Формируемое умение (до 2 предложений).</a:t>
            </a:r>
          </a:p>
          <a:p>
            <a:r>
              <a:rPr lang="ru-RU" dirty="0"/>
              <a:t>3. Мотивация – только проблемная ситуация!(до 5 предложений).</a:t>
            </a:r>
          </a:p>
          <a:p>
            <a:r>
              <a:rPr lang="ru-RU" dirty="0"/>
              <a:t>4.Содержание: условие (2 предложения), вопрос (1 предложение).</a:t>
            </a:r>
          </a:p>
          <a:p>
            <a:r>
              <a:rPr lang="ru-RU" dirty="0"/>
              <a:t>5. Инструкция по выполнению (до 5 предложений).</a:t>
            </a:r>
          </a:p>
          <a:p>
            <a:r>
              <a:rPr lang="ru-RU" dirty="0"/>
              <a:t>6. Образец: описание  ответа (до 2 предложений).</a:t>
            </a:r>
          </a:p>
          <a:p>
            <a:r>
              <a:rPr lang="ru-RU" dirty="0"/>
              <a:t>7. Указание к оцениванию (до 3 предложений)</a:t>
            </a:r>
          </a:p>
          <a:p>
            <a:r>
              <a:rPr lang="ru-RU" dirty="0"/>
              <a:t>8. Методические рекомендации (до 5 предложений).</a:t>
            </a:r>
          </a:p>
        </p:txBody>
      </p:sp>
    </p:spTree>
    <p:extLst>
      <p:ext uri="{BB962C8B-B14F-4D97-AF65-F5344CB8AC3E}">
        <p14:creationId xmlns:p14="http://schemas.microsoft.com/office/powerpoint/2010/main" val="1472523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481"/>
            <a:ext cx="7772400" cy="810089"/>
          </a:xfrm>
        </p:spPr>
        <p:txBody>
          <a:bodyPr>
            <a:normAutofit/>
          </a:bodyPr>
          <a:lstStyle/>
          <a:p>
            <a:r>
              <a:rPr lang="ru-RU" dirty="0"/>
              <a:t>Критерии оценки задания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75606"/>
            <a:ext cx="6400800" cy="295349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173055"/>
              </p:ext>
            </p:extLst>
          </p:nvPr>
        </p:nvGraphicFramePr>
        <p:xfrm>
          <a:off x="395536" y="951570"/>
          <a:ext cx="8352928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r>
                        <a:rPr lang="ru-RU" sz="2100" dirty="0"/>
                        <a:t>Критерии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dirty="0"/>
                        <a:t>Показатели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dirty="0"/>
                        <a:t>Балл (0/1/2)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980">
                <a:tc>
                  <a:txBody>
                    <a:bodyPr/>
                    <a:lstStyle/>
                    <a:p>
                      <a:r>
                        <a:rPr lang="ru-RU" sz="2100" dirty="0"/>
                        <a:t>1. Соответствие структуре задания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dirty="0"/>
                        <a:t>2 балла – полностью соответствует</a:t>
                      </a:r>
                    </a:p>
                    <a:p>
                      <a:r>
                        <a:rPr lang="ru-RU" sz="2100" dirty="0"/>
                        <a:t>1 балл – частично соответствует (отсутствие 1-2 структурных компонента)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dirty="0"/>
                        <a:t>0 баллов – не соответствует (отсутствие более 2-х </a:t>
                      </a:r>
                      <a:r>
                        <a:rPr kumimoji="0" lang="ru-RU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структурных компонента)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1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817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481"/>
            <a:ext cx="7772400" cy="270029"/>
          </a:xfrm>
        </p:spPr>
        <p:txBody>
          <a:bodyPr>
            <a:noAutofit/>
          </a:bodyPr>
          <a:lstStyle/>
          <a:p>
            <a:r>
              <a:rPr lang="ru-RU" sz="2800" dirty="0"/>
              <a:t>Критерии оценки задания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75606"/>
            <a:ext cx="6400800" cy="295349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792586"/>
              </p:ext>
            </p:extLst>
          </p:nvPr>
        </p:nvGraphicFramePr>
        <p:xfrm>
          <a:off x="323528" y="420970"/>
          <a:ext cx="8568952" cy="467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ru-RU" sz="1400" dirty="0"/>
                        <a:t>Критерии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Показатели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Балл (0/1/2)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ru-RU" sz="1400" dirty="0"/>
                        <a:t>2. Содержание отвечает</a:t>
                      </a:r>
                      <a:r>
                        <a:rPr lang="ru-RU" sz="1400" baseline="0" dirty="0"/>
                        <a:t> требованиям задания: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/>
                        <a:t>Умение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 – полностью соответствует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 – частично соответствует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 баллов – не соответствует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Мотивация</a:t>
                      </a:r>
                    </a:p>
                    <a:p>
                      <a:endParaRPr lang="ru-RU" sz="14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 – полностью соответствует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 – частично соответствует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 баллов – не соответствует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Содержание</a:t>
                      </a:r>
                    </a:p>
                    <a:p>
                      <a:endParaRPr lang="ru-RU" sz="14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 – полностью соответствует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 – частично соответствует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 баллов – не соответствует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Инструкция по выполнению задания</a:t>
                      </a:r>
                    </a:p>
                    <a:p>
                      <a:endParaRPr lang="ru-RU" sz="14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 – полностью соответствует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 – частично соответствует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 баллов – не соответствует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Образец: описание ответа</a:t>
                      </a:r>
                    </a:p>
                    <a:p>
                      <a:endParaRPr lang="ru-RU" sz="14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 – полностью соответствует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 – частично соответствует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 баллов – не соответствует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Указание к оцениванию</a:t>
                      </a:r>
                    </a:p>
                    <a:p>
                      <a:endParaRPr lang="ru-RU" sz="14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 – полностью соответствует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 – частично соответствует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 баллов – не соответствует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267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Методические рекомендации</a:t>
                      </a:r>
                    </a:p>
                    <a:p>
                      <a:endParaRPr lang="ru-RU" sz="14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 – полностью соответствует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 – частично соответствует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 баллов – не соответствует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395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481"/>
            <a:ext cx="7772400" cy="810089"/>
          </a:xfrm>
        </p:spPr>
        <p:txBody>
          <a:bodyPr>
            <a:normAutofit/>
          </a:bodyPr>
          <a:lstStyle/>
          <a:p>
            <a:r>
              <a:rPr lang="ru-RU" dirty="0"/>
              <a:t>Критерии оценки задания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75606"/>
            <a:ext cx="6400800" cy="295349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479266"/>
              </p:ext>
            </p:extLst>
          </p:nvPr>
        </p:nvGraphicFramePr>
        <p:xfrm>
          <a:off x="395536" y="951570"/>
          <a:ext cx="8352928" cy="386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r>
                        <a:rPr lang="ru-RU" sz="2100" dirty="0"/>
                        <a:t>Критерии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dirty="0"/>
                        <a:t>Показатели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dirty="0"/>
                        <a:t>Балл (0/1/2)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80">
                <a:tc>
                  <a:txBody>
                    <a:bodyPr/>
                    <a:lstStyle/>
                    <a:p>
                      <a:r>
                        <a:rPr lang="ru-RU" sz="1800" dirty="0"/>
                        <a:t>3.</a:t>
                      </a:r>
                      <a:r>
                        <a:rPr lang="ru-RU" sz="1800" baseline="0" dirty="0"/>
                        <a:t> Наличие значимой ситуации</a:t>
                      </a:r>
                      <a:endParaRPr lang="ru-RU" sz="18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2 балла – полностью соответствует</a:t>
                      </a:r>
                    </a:p>
                    <a:p>
                      <a:r>
                        <a:rPr lang="ru-RU" sz="1800" dirty="0"/>
                        <a:t>1 балл – частично соответствует </a:t>
                      </a:r>
                    </a:p>
                    <a:p>
                      <a:r>
                        <a:rPr lang="ru-RU" sz="1800" dirty="0"/>
                        <a:t>0 баллов – не соответствует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1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r>
                        <a:rPr lang="ru-RU" sz="1800" dirty="0"/>
                        <a:t>4. Необходимость перевода условия</a:t>
                      </a:r>
                      <a:r>
                        <a:rPr lang="ru-RU" sz="1800" baseline="0" dirty="0"/>
                        <a:t> задания (формулировать, применять, интерпретировать)</a:t>
                      </a:r>
                      <a:endParaRPr lang="ru-RU" sz="18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 – полностью соответствует</a:t>
                      </a:r>
                    </a:p>
                    <a:p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 – частично соответствует </a:t>
                      </a:r>
                    </a:p>
                    <a:p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 баллов – не соответствует</a:t>
                      </a:r>
                    </a:p>
                    <a:p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1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702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1539"/>
          </a:xfrm>
        </p:spPr>
        <p:txBody>
          <a:bodyPr>
            <a:normAutofit fontScale="90000"/>
          </a:bodyPr>
          <a:lstStyle/>
          <a:p>
            <a:r>
              <a:rPr lang="ru-RU" dirty="0"/>
              <a:t>Критерии оценки задания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75606"/>
            <a:ext cx="6400800" cy="295349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162824"/>
              </p:ext>
            </p:extLst>
          </p:nvPr>
        </p:nvGraphicFramePr>
        <p:xfrm>
          <a:off x="467544" y="627535"/>
          <a:ext cx="8280920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8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972">
                <a:tc>
                  <a:txBody>
                    <a:bodyPr/>
                    <a:lstStyle/>
                    <a:p>
                      <a:r>
                        <a:rPr lang="ru-RU" sz="2100" dirty="0"/>
                        <a:t>Критерии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dirty="0"/>
                        <a:t>Показатели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dirty="0"/>
                        <a:t>Балл (0/1/2)</a:t>
                      </a:r>
                    </a:p>
                  </a:txBody>
                  <a:tcPr marT="34290" marB="3429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254">
                <a:tc>
                  <a:txBody>
                    <a:bodyPr/>
                    <a:lstStyle/>
                    <a:p>
                      <a:r>
                        <a:rPr lang="ru-RU" sz="1800" dirty="0"/>
                        <a:t>5.</a:t>
                      </a:r>
                      <a:r>
                        <a:rPr lang="ru-RU" sz="1800" baseline="0" dirty="0"/>
                        <a:t> Новизна формулировки задания, неопределенность в способах решения (нетрадиционные задания)</a:t>
                      </a:r>
                      <a:endParaRPr lang="ru-RU" sz="18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2 балла – полностью соответствует</a:t>
                      </a:r>
                    </a:p>
                    <a:p>
                      <a:r>
                        <a:rPr lang="ru-RU" sz="1800" dirty="0"/>
                        <a:t>1 балл – частично соответствует </a:t>
                      </a:r>
                    </a:p>
                    <a:p>
                      <a:r>
                        <a:rPr lang="ru-RU" sz="1800" dirty="0"/>
                        <a:t>0 баллов – не соответствует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1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0254">
                <a:tc>
                  <a:txBody>
                    <a:bodyPr/>
                    <a:lstStyle/>
                    <a:p>
                      <a:r>
                        <a:rPr lang="ru-RU" sz="1800" dirty="0"/>
                        <a:t>6. Формируемое умение соответствует возрасту детей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балла – полностью соответствует</a:t>
                      </a:r>
                    </a:p>
                    <a:p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балл – частично соответствует </a:t>
                      </a:r>
                    </a:p>
                    <a:p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 баллов – не соответствует</a:t>
                      </a:r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100" dirty="0"/>
                    </a:p>
                  </a:txBody>
                  <a:tcPr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97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Требования к </a:t>
            </a:r>
            <a:r>
              <a:rPr lang="ru-RU" dirty="0" err="1">
                <a:solidFill>
                  <a:srgbClr val="FF0000"/>
                </a:solidFill>
              </a:rPr>
              <a:t>коучинг-проекту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/>
              <a:t>                                                 Приложение 3</a:t>
            </a:r>
            <a:endParaRPr lang="ru-RU" dirty="0"/>
          </a:p>
          <a:p>
            <a:pPr algn="ctr">
              <a:buNone/>
            </a:pPr>
            <a:r>
              <a:rPr lang="ru-RU" b="1" dirty="0"/>
              <a:t>Шаблон проекта </a:t>
            </a:r>
            <a:r>
              <a:rPr lang="ru-RU" b="1" dirty="0" err="1"/>
              <a:t>стажировочных</a:t>
            </a:r>
            <a:r>
              <a:rPr lang="ru-RU" b="1" dirty="0"/>
              <a:t> площадок </a:t>
            </a:r>
            <a:r>
              <a:rPr lang="ru-RU" b="1" dirty="0" err="1"/>
              <a:t>РИП-ИнКО</a:t>
            </a: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Проект </a:t>
            </a:r>
            <a:r>
              <a:rPr lang="ru-RU" b="1" dirty="0" err="1"/>
              <a:t>стажировочной</a:t>
            </a:r>
            <a:r>
              <a:rPr lang="ru-RU" b="1" dirty="0"/>
              <a:t> площадки РИП-</a:t>
            </a:r>
            <a:r>
              <a:rPr lang="ru-RU" b="1" dirty="0" err="1"/>
              <a:t>ИнКО</a:t>
            </a:r>
            <a:r>
              <a:rPr lang="ru-RU" b="1" dirty="0"/>
              <a:t> «__________________», бренд «_______________» на 2022 год*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533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05978"/>
            <a:ext cx="8856984" cy="4742036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u="sng" dirty="0">
                <a:solidFill>
                  <a:srgbClr val="FF0000"/>
                </a:solidFill>
                <a:latin typeface="Times New Roman"/>
                <a:ea typeface="Times New Roman"/>
                <a:cs typeface="Calibri"/>
              </a:rPr>
              <a:t>Техническое задание </a:t>
            </a:r>
            <a:br>
              <a:rPr lang="ru-RU" b="1" dirty="0">
                <a:solidFill>
                  <a:srgbClr val="FF0000"/>
                </a:solidFill>
                <a:latin typeface="Times New Roman"/>
                <a:ea typeface="Times New Roman"/>
                <a:cs typeface="Calibri"/>
              </a:rPr>
            </a:br>
            <a:r>
              <a:rPr lang="ru-RU" b="1" u="sng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для участников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ОО РИП-</a:t>
            </a:r>
            <a:r>
              <a:rPr lang="ru-RU" b="1" dirty="0" err="1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ИнКО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 «Успешный дошкольник» </a:t>
            </a:r>
            <a:b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</a:b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БРЕНД «Детский сад-Качество-Успех»</a:t>
            </a:r>
            <a:br>
              <a:rPr lang="ru-RU" sz="3200" dirty="0">
                <a:solidFill>
                  <a:schemeClr val="tx1"/>
                </a:solidFill>
                <a:ea typeface="Times New Roman"/>
                <a:cs typeface="Calibri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128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11510"/>
            <a:ext cx="8928992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</a:rPr>
              <a:t>БРЕНД «Детский сад-Качество-Успех»</a:t>
            </a:r>
            <a:br>
              <a:rPr lang="ru-RU" sz="4400" dirty="0">
                <a:solidFill>
                  <a:srgbClr val="FF0000"/>
                </a:solidFill>
              </a:rPr>
            </a:b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координаторы: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419622"/>
            <a:ext cx="4320480" cy="3528392"/>
          </a:xfrm>
        </p:spPr>
        <p:txBody>
          <a:bodyPr>
            <a:normAutofit/>
          </a:bodyPr>
          <a:lstStyle/>
          <a:p>
            <a:r>
              <a:rPr lang="ru-RU" dirty="0"/>
              <a:t>Чернобай Татьяна Александровна, доцент кафедры ДНО </a:t>
            </a:r>
          </a:p>
          <a:p>
            <a:r>
              <a:rPr lang="ru-RU" dirty="0"/>
              <a:t>тел. 89040722843</a:t>
            </a:r>
          </a:p>
          <a:p>
            <a:r>
              <a:rPr lang="ru-RU" dirty="0"/>
              <a:t>эл. почта </a:t>
            </a:r>
            <a:r>
              <a:rPr lang="en-US" dirty="0"/>
              <a:t>tanya.chernobay@yandex.ru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499992" y="1419622"/>
            <a:ext cx="4644008" cy="3456384"/>
          </a:xfrm>
        </p:spPr>
        <p:txBody>
          <a:bodyPr>
            <a:normAutofit/>
          </a:bodyPr>
          <a:lstStyle/>
          <a:p>
            <a:pPr lvl="0">
              <a:buClr>
                <a:srgbClr val="AA2B1E"/>
              </a:buClr>
            </a:pPr>
            <a:r>
              <a:rPr lang="ru-RU" dirty="0">
                <a:solidFill>
                  <a:prstClr val="black"/>
                </a:solidFill>
              </a:rPr>
              <a:t>Артемова Елена Владимировна, старший преподаватель каф ДНО</a:t>
            </a:r>
          </a:p>
          <a:p>
            <a:pPr lvl="0">
              <a:buClr>
                <a:srgbClr val="AA2B1E"/>
              </a:buClr>
            </a:pPr>
            <a:r>
              <a:rPr lang="ru-RU" dirty="0">
                <a:solidFill>
                  <a:prstClr val="black"/>
                </a:solidFill>
              </a:rPr>
              <a:t>тел. 89081007203</a:t>
            </a:r>
          </a:p>
          <a:p>
            <a:pPr lvl="0">
              <a:buClr>
                <a:srgbClr val="AA2B1E"/>
              </a:buClr>
            </a:pPr>
            <a:r>
              <a:rPr lang="ru-RU" dirty="0">
                <a:solidFill>
                  <a:prstClr val="black"/>
                </a:solidFill>
              </a:rPr>
              <a:t> эл. почта </a:t>
            </a:r>
            <a:r>
              <a:rPr lang="en-US" dirty="0">
                <a:solidFill>
                  <a:prstClr val="black"/>
                </a:solidFill>
              </a:rPr>
              <a:t>artemovaelena1978@mail.ru</a:t>
            </a: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596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23480"/>
            <a:ext cx="7772400" cy="79208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Читательская грамотность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10238841"/>
              </p:ext>
            </p:extLst>
          </p:nvPr>
        </p:nvGraphicFramePr>
        <p:xfrm>
          <a:off x="323528" y="987576"/>
          <a:ext cx="7772400" cy="4090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91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МБДОУ «Детский сад «Солнышко»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Павлоградского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МР Омской области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1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МБДОУ «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Тевризский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детский сад № 1»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Тевризского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МР Омской области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1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БДОУ  г. Омска  «Центр развития ребенка – детский сад №246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41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055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Естественно - научная грамотность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05777499"/>
              </p:ext>
            </p:extLst>
          </p:nvPr>
        </p:nvGraphicFramePr>
        <p:xfrm>
          <a:off x="395536" y="1059584"/>
          <a:ext cx="8136904" cy="3935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00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 ОУ «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Прииртышская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школа» Таврического МР Омской области</a:t>
                      </a: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МБДОУ «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Называевский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детский сад № 2» Омской области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48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3. МБДОУ «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Крутинский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детский сад «Родничок»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Крутинского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МР Омской области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4. МБДОУ «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Марьяновский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детский сад № 2»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Марьяновского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МР Омской области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828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Финансовая грамотность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38010180"/>
              </p:ext>
            </p:extLst>
          </p:nvPr>
        </p:nvGraphicFramePr>
        <p:xfrm>
          <a:off x="251520" y="1131589"/>
          <a:ext cx="8280920" cy="3829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8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БДОУ г. Омска «Детский сад №214 комбинированного вида».</a:t>
                      </a:r>
                      <a:r>
                        <a:rPr kumimoji="0" lang="ru-RU" sz="1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2. БДОУ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г.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Омска «Центр развития ребенка-детский сад №345»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3. МБДОУ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</a:rPr>
                        <a:t>Москаленского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МР Омской области детский сад «Светлячок»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4. МДОУ «Таврический детский сад № 2» Таврического МР Омской области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3779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Математическая грамотность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29875090"/>
              </p:ext>
            </p:extLst>
          </p:nvPr>
        </p:nvGraphicFramePr>
        <p:xfrm>
          <a:off x="395536" y="1131590"/>
          <a:ext cx="8208912" cy="3473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1.МБДОУ «Детский сад «Берёзка»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Павлоградского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МР Омской</a:t>
                      </a: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2.БДОУ г. Омска «Детский сад № 165»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15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3.МБДОУ «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Новокарасукский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детский сад»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Крутинского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муниципального района Омской области  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4МБДОУ "Черлакский детский сад № 2» Черлакского МР  Омской области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192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Компьютерная  грамотность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81469281"/>
              </p:ext>
            </p:extLst>
          </p:nvPr>
        </p:nvGraphicFramePr>
        <p:xfrm>
          <a:off x="539552" y="1203598"/>
          <a:ext cx="7772400" cy="31954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2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Дошкольные группы МБОУ «Береговская средняя школа» </a:t>
                      </a: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Нижнеомского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МР Омской области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0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БДОУ г. Омска «Детский сад № 77»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61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БДОУ г. Омска «Детский сад № 330 комбинированного вида»</a:t>
                      </a: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996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Глобальные компетенции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0984086"/>
              </p:ext>
            </p:extLst>
          </p:nvPr>
        </p:nvGraphicFramePr>
        <p:xfrm>
          <a:off x="467544" y="1131590"/>
          <a:ext cx="7772400" cy="3471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06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БДОУ г. Омска «Детский сад № 263»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75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2.МБДОУ «Березовский детский сад «Искорка» Азовского ННМР Омской области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БДОУ г. Омска «Детский сад № 25»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БДОУ г. Омска «Центр развития ребенка – детский сад № 235»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БОУ г. Омска «Средняя общеобразовательная школа № 107»</a:t>
                      </a: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2018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470"/>
            <a:ext cx="8599984" cy="864096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Креативное мышление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08434673"/>
              </p:ext>
            </p:extLst>
          </p:nvPr>
        </p:nvGraphicFramePr>
        <p:xfrm>
          <a:off x="323528" y="987574"/>
          <a:ext cx="7787208" cy="4066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7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1.БДОУ г. Омска «Детский сад № 7 общеразвивающего вида»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БДОУ  г. Омска «Детский сад № 206 комбинированного  вида».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3. </a:t>
                      </a: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МБОУ «</a:t>
                      </a:r>
                      <a:r>
                        <a:rPr kumimoji="0" lang="ru-RU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Пришибский</a:t>
                      </a: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детский сад «Улыбка» Азовского ННМР Омской области.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838700" algn="l"/>
                        </a:tabLs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4.    БДОУ г. Омска «Детский сад № 275 общеразвивающего вида»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3246" marR="5324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578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5979"/>
            <a:ext cx="8291264" cy="85725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Инновационные продукты участников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085850"/>
            <a:ext cx="8435280" cy="3790156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Видеофрагменты образовательной деятельности с использованием заданий, направленных на развитие у детей дошкольного возраста предпосылок функциональной грамотности</a:t>
            </a:r>
          </a:p>
        </p:txBody>
      </p:sp>
    </p:spTree>
    <p:extLst>
      <p:ext uri="{BB962C8B-B14F-4D97-AF65-F5344CB8AC3E}">
        <p14:creationId xmlns:p14="http://schemas.microsoft.com/office/powerpoint/2010/main" val="2024905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5978"/>
            <a:ext cx="7772400" cy="121364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Критерии оценки видеороликов</a:t>
            </a:r>
            <a:b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(да-1 балла, нет –о баллов)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07654"/>
            <a:ext cx="7772400" cy="280719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Дополнительные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Длительность ролика не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более 12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мин.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Соответствие видеоряда содержанию задания.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Сотрудничества педагога с детьми, умение вести диалог.</a:t>
            </a:r>
          </a:p>
        </p:txBody>
      </p:sp>
    </p:spTree>
    <p:extLst>
      <p:ext uri="{BB962C8B-B14F-4D97-AF65-F5344CB8AC3E}">
        <p14:creationId xmlns:p14="http://schemas.microsoft.com/office/powerpoint/2010/main" val="3351120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95486"/>
            <a:ext cx="7859216" cy="135765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Работа на портале РИП-</a:t>
            </a:r>
            <a:r>
              <a:rPr lang="ru-RU" dirty="0" err="1">
                <a:solidFill>
                  <a:srgbClr val="C00000"/>
                </a:solidFill>
              </a:rPr>
              <a:t>ИнКО</a:t>
            </a:r>
            <a:r>
              <a:rPr lang="ru-RU" dirty="0">
                <a:solidFill>
                  <a:srgbClr val="C00000"/>
                </a:solidFill>
              </a:rPr>
              <a:t>, размещение: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563639"/>
            <a:ext cx="7772400" cy="2951212"/>
          </a:xfrm>
        </p:spPr>
        <p:txBody>
          <a:bodyPr/>
          <a:lstStyle/>
          <a:p>
            <a:r>
              <a:rPr lang="ru-RU" dirty="0"/>
              <a:t>- плана деятельности ОО до </a:t>
            </a:r>
            <a:r>
              <a:rPr lang="ru-RU" dirty="0">
                <a:solidFill>
                  <a:srgbClr val="C00000"/>
                </a:solidFill>
              </a:rPr>
              <a:t>31.03.2022г. </a:t>
            </a:r>
            <a:r>
              <a:rPr lang="ru-RU" dirty="0"/>
              <a:t>(Приложение 1)</a:t>
            </a:r>
          </a:p>
          <a:p>
            <a:r>
              <a:rPr lang="ru-RU" dirty="0"/>
              <a:t>- результатов его реализации (новости о проведении мероприятий) в соответствующих разделах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73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63638"/>
            <a:ext cx="8291264" cy="35798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rgbClr val="C00000"/>
                </a:solidFill>
              </a:rPr>
              <a:t>Информационная форма для заполнения участниками РИП-ИНКО «Успешный дошкольник»</a:t>
            </a:r>
            <a:br>
              <a:rPr lang="ru-RU" sz="3100" dirty="0">
                <a:solidFill>
                  <a:srgbClr val="C00000"/>
                </a:solidFill>
              </a:rPr>
            </a:br>
            <a:br>
              <a:rPr lang="ru-RU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  <a:hlinkClick r:id="rId2"/>
              </a:rPr>
              <a:t>https://docs.google.com/forms/d/1_kLywoqPSTgolXVFPnaESEIiRmKrgvGaa5KDmpUcy8A/edit</a:t>
            </a:r>
            <a:br>
              <a:rPr lang="ru-RU" dirty="0">
                <a:solidFill>
                  <a:srgbClr val="C0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3724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5978"/>
            <a:ext cx="7772400" cy="186171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Создание/обновление до </a:t>
            </a:r>
            <a:r>
              <a:rPr lang="ru-RU" sz="3200" u="sng" dirty="0">
                <a:solidFill>
                  <a:srgbClr val="C00000"/>
                </a:solidFill>
              </a:rPr>
              <a:t>31.03.2022 г. </a:t>
            </a:r>
            <a:r>
              <a:rPr lang="ru-RU" sz="3200" dirty="0">
                <a:solidFill>
                  <a:srgbClr val="C00000"/>
                </a:solidFill>
              </a:rPr>
              <a:t>вкладки РИП-</a:t>
            </a:r>
            <a:r>
              <a:rPr lang="ru-RU" sz="3200" dirty="0" err="1">
                <a:solidFill>
                  <a:srgbClr val="C00000"/>
                </a:solidFill>
              </a:rPr>
              <a:t>ИнКО</a:t>
            </a:r>
            <a:r>
              <a:rPr lang="ru-RU" sz="3200" dirty="0">
                <a:solidFill>
                  <a:srgbClr val="C00000"/>
                </a:solidFill>
              </a:rPr>
              <a:t> на сайте своей ОО на текущий год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2067694"/>
            <a:ext cx="8003232" cy="2447156"/>
          </a:xfrm>
        </p:spPr>
        <p:txBody>
          <a:bodyPr>
            <a:normAutofit/>
          </a:bodyPr>
          <a:lstStyle/>
          <a:p>
            <a:r>
              <a:rPr lang="ru-RU" dirty="0"/>
              <a:t>- наличие вкладки РИП-</a:t>
            </a:r>
            <a:r>
              <a:rPr lang="ru-RU" dirty="0" err="1"/>
              <a:t>ИнКО</a:t>
            </a:r>
            <a:r>
              <a:rPr lang="ru-RU" dirty="0"/>
              <a:t> на сайте своей ОО</a:t>
            </a:r>
          </a:p>
          <a:p>
            <a:r>
              <a:rPr lang="ru-RU" dirty="0"/>
              <a:t>- отражение актуальной информации о деятельности участника РИП-</a:t>
            </a:r>
            <a:r>
              <a:rPr lang="ru-RU" dirty="0" err="1"/>
              <a:t>ИнКО</a:t>
            </a:r>
            <a:r>
              <a:rPr lang="ru-RU" dirty="0"/>
              <a:t> на текущий год на вкладке РИП-</a:t>
            </a:r>
            <a:r>
              <a:rPr lang="ru-RU" dirty="0" err="1"/>
              <a:t>ИнКО</a:t>
            </a:r>
            <a:r>
              <a:rPr lang="ru-RU" dirty="0"/>
              <a:t> сайта ОО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2653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Техническое задание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Принять участие в Межрегиональной научно-практической конференции «Тенденции развития образования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века: формирование навыков будущего» (16-20 мая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2022 г.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участие в секции НПК;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публикация статьи в сборнике НПК/подготовка материалов для выступления на секции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4727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Техническое задание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085850"/>
            <a:ext cx="8291264" cy="37901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Принять</a:t>
            </a:r>
            <a:r>
              <a:rPr lang="ru-RU" dirty="0"/>
              <a:t> участие в  региональном этапе Международной ярмарки социально-педагогических инноваций-2022:</a:t>
            </a:r>
          </a:p>
          <a:p>
            <a:r>
              <a:rPr lang="ru-RU" dirty="0"/>
              <a:t>- представление результатов реализованного проекта;</a:t>
            </a:r>
          </a:p>
          <a:p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 Принять участие в X</a:t>
            </a:r>
            <a:r>
              <a:rPr lang="en-US" dirty="0"/>
              <a:t>IV</a:t>
            </a:r>
            <a:r>
              <a:rPr lang="ru-RU" dirty="0"/>
              <a:t> Форуме участников РИП-</a:t>
            </a:r>
            <a:r>
              <a:rPr lang="ru-RU" dirty="0" err="1"/>
              <a:t>ИнКО</a:t>
            </a:r>
            <a:r>
              <a:rPr lang="ru-RU" dirty="0"/>
              <a:t> (</a:t>
            </a:r>
            <a:r>
              <a:rPr lang="ru-RU" b="1" dirty="0"/>
              <a:t>12 -16</a:t>
            </a:r>
            <a:r>
              <a:rPr lang="ru-RU" dirty="0"/>
              <a:t> </a:t>
            </a:r>
            <a:r>
              <a:rPr lang="ru-RU" b="1" dirty="0"/>
              <a:t>декабря 2022 г.</a:t>
            </a:r>
            <a:r>
              <a:rPr lang="ru-RU" dirty="0"/>
              <a:t>):</a:t>
            </a:r>
          </a:p>
          <a:p>
            <a:r>
              <a:rPr lang="ru-RU" dirty="0"/>
              <a:t>- представление акта внедрения инновационного продукта/ паспорта инновационного продукта (Приложение 2,3) </a:t>
            </a:r>
          </a:p>
        </p:txBody>
      </p:sp>
    </p:spTree>
    <p:extLst>
      <p:ext uri="{BB962C8B-B14F-4D97-AF65-F5344CB8AC3E}">
        <p14:creationId xmlns:p14="http://schemas.microsoft.com/office/powerpoint/2010/main" val="3736683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3513"/>
            <a:ext cx="8856984" cy="720079"/>
          </a:xfrm>
        </p:spPr>
        <p:txBody>
          <a:bodyPr>
            <a:noAutofit/>
          </a:bodyPr>
          <a:lstStyle/>
          <a:p>
            <a:r>
              <a:rPr lang="ru-RU" sz="3200" dirty="0"/>
              <a:t> </a:t>
            </a:r>
            <a:r>
              <a:rPr lang="ru-RU" sz="3200" dirty="0">
                <a:solidFill>
                  <a:srgbClr val="FF0000"/>
                </a:solidFill>
              </a:rPr>
              <a:t>Оценка деятельности ОО – участников РИП-</a:t>
            </a:r>
            <a:r>
              <a:rPr lang="ru-RU" sz="3200" dirty="0" err="1">
                <a:solidFill>
                  <a:srgbClr val="FF0000"/>
                </a:solidFill>
              </a:rPr>
              <a:t>ИнКО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99544"/>
            <a:ext cx="8928992" cy="439248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1.	</a:t>
            </a:r>
            <a:r>
              <a:rPr lang="ru-RU" sz="2700" dirty="0"/>
              <a:t>Деятельность участника РИП-</a:t>
            </a:r>
            <a:r>
              <a:rPr lang="ru-RU" sz="2700" dirty="0" err="1"/>
              <a:t>ИнКО</a:t>
            </a:r>
            <a:r>
              <a:rPr lang="ru-RU" sz="2700" dirty="0"/>
              <a:t> ежегодно оценивается по баллам в соответствии с заявленным техническим заданием. MAX количество баллов -100 б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700" dirty="0"/>
              <a:t>2.	Оценивание осуществляется на основании мониторинга эффективности, для этого каждому участнику необходимо предоставить информацию о деятельности ОО за 2022 г. в срок </a:t>
            </a:r>
            <a:r>
              <a:rPr lang="ru-RU" sz="2700" dirty="0">
                <a:solidFill>
                  <a:srgbClr val="FF0000"/>
                </a:solidFill>
              </a:rPr>
              <a:t>с 10 октября до 31 октября 2022 г</a:t>
            </a:r>
            <a:r>
              <a:rPr lang="ru-RU" sz="2700" dirty="0">
                <a:solidFill>
                  <a:schemeClr val="accent1"/>
                </a:solidFill>
              </a:rPr>
              <a:t>. </a:t>
            </a:r>
            <a:r>
              <a:rPr lang="ru-RU" sz="2700" dirty="0"/>
              <a:t>на портале РИП-</a:t>
            </a:r>
            <a:r>
              <a:rPr lang="ru-RU" sz="2700" dirty="0" err="1"/>
              <a:t>ИнКО</a:t>
            </a:r>
            <a:r>
              <a:rPr lang="ru-RU" sz="2700" dirty="0"/>
              <a:t>  </a:t>
            </a:r>
            <a:r>
              <a:rPr lang="ru-RU" sz="3200" dirty="0">
                <a:hlinkClick r:id="rId2"/>
              </a:rPr>
              <a:t>https://inko.irooo.ru/rip-inko-uspeshnyj-doshkol-nik/43-monitoring-effektivnosti-deyatelnosti-rip-inko</a:t>
            </a:r>
            <a:r>
              <a:rPr lang="ru-RU" sz="3200" dirty="0"/>
              <a:t> </a:t>
            </a:r>
            <a:endParaRPr lang="ru-RU" sz="2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700" dirty="0"/>
              <a:t>3.	Деятельность участников, которые не заполнили мониторинг эффективности оценивается </a:t>
            </a:r>
            <a:r>
              <a:rPr lang="ru-RU" sz="2700" dirty="0">
                <a:solidFill>
                  <a:srgbClr val="FF0000"/>
                </a:solidFill>
              </a:rPr>
              <a:t>в 0 баллов</a:t>
            </a:r>
            <a:r>
              <a:rPr lang="ru-RU" sz="2700" dirty="0"/>
              <a:t>. Заполненный мониторинг эффективности является </a:t>
            </a:r>
            <a:r>
              <a:rPr lang="ru-RU" sz="2700" dirty="0">
                <a:solidFill>
                  <a:srgbClr val="FF0000"/>
                </a:solidFill>
              </a:rPr>
              <a:t>годовым отчетом</a:t>
            </a:r>
            <a:r>
              <a:rPr lang="ru-RU" sz="2700" dirty="0">
                <a:solidFill>
                  <a:schemeClr val="accent1"/>
                </a:solidFill>
              </a:rPr>
              <a:t> </a:t>
            </a:r>
            <a:r>
              <a:rPr lang="ru-RU" sz="2700" dirty="0"/>
              <a:t>о деятельности участника РИП-</a:t>
            </a:r>
            <a:r>
              <a:rPr lang="ru-RU" sz="2700" dirty="0" err="1"/>
              <a:t>ИнКО</a:t>
            </a:r>
            <a:r>
              <a:rPr lang="ru-RU" sz="27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700" dirty="0"/>
              <a:t>4.	По результатам мониторинга на основе полученных баллов, образовательные организации </a:t>
            </a:r>
            <a:r>
              <a:rPr lang="ru-RU" sz="2700" dirty="0" err="1"/>
              <a:t>рейтингуются</a:t>
            </a:r>
            <a:r>
              <a:rPr lang="ru-RU" sz="27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700" dirty="0"/>
              <a:t>5.	ОО-участники, которые по результатам мониторинга набрали </a:t>
            </a:r>
            <a:r>
              <a:rPr lang="ru-RU" sz="2700" dirty="0">
                <a:solidFill>
                  <a:srgbClr val="FF0000"/>
                </a:solidFill>
              </a:rPr>
              <a:t>менее 30 баллов</a:t>
            </a:r>
            <a:r>
              <a:rPr lang="ru-RU" sz="2700" dirty="0"/>
              <a:t>, не получают сертификат участников РИП-</a:t>
            </a:r>
            <a:r>
              <a:rPr lang="ru-RU" sz="2700" dirty="0" err="1"/>
              <a:t>ИнКО</a:t>
            </a:r>
            <a:r>
              <a:rPr lang="ru-RU" sz="2700" dirty="0"/>
              <a:t> на следующий год и </a:t>
            </a:r>
            <a:r>
              <a:rPr lang="ru-RU" sz="2700" u="sng" dirty="0">
                <a:solidFill>
                  <a:srgbClr val="FF0000"/>
                </a:solidFill>
              </a:rPr>
              <a:t>исключаются.</a:t>
            </a:r>
          </a:p>
        </p:txBody>
      </p:sp>
    </p:spTree>
    <p:extLst>
      <p:ext uri="{BB962C8B-B14F-4D97-AF65-F5344CB8AC3E}">
        <p14:creationId xmlns:p14="http://schemas.microsoft.com/office/powerpoint/2010/main" val="87585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Стажировочные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площадки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7534"/>
            <a:ext cx="8892480" cy="4515966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 БДОУ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Любинского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муниципального района  Омской области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Любинский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детский сад № 1» 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 БДОУ  «Детский сад № 9 г. Тары» Тарского МР 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МБДОУ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Москаленского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муниципального района Омской области  детский сад «Радуга» 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БДОУ  г. Омска «Центр развития ребенка – детский сад № 306» 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БДОУ  г. Омска «Детский сад № 379 комбинированного вида»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6. МБДОУ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Ольгинский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детский сад» Полтавского МР Омской области 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7. БДОУ г. Омска «Центр развития ребенка – детский сад № 270» 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dirty="0"/>
              <a:t> МБДОУ «</a:t>
            </a:r>
            <a:r>
              <a:rPr lang="ru-RU" dirty="0" err="1"/>
              <a:t>Саргатский</a:t>
            </a:r>
            <a:r>
              <a:rPr lang="ru-RU" dirty="0"/>
              <a:t> детский сад № 4» Саргатского МР Омской области 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dirty="0"/>
              <a:t> БДОУ г. Омска «Детский сад № 207комбинированного вида» 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ru-RU" dirty="0"/>
              <a:t> МБДОУ </a:t>
            </a:r>
            <a:r>
              <a:rPr lang="ru-RU" dirty="0" err="1"/>
              <a:t>Москаленского</a:t>
            </a:r>
            <a:r>
              <a:rPr lang="ru-RU" dirty="0"/>
              <a:t> МР Омской области детский сад «Тополек»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11.</a:t>
            </a:r>
            <a:r>
              <a:rPr lang="ru-RU" dirty="0"/>
              <a:t> МБДОУ «</a:t>
            </a:r>
            <a:r>
              <a:rPr lang="ru-RU" dirty="0" err="1"/>
              <a:t>Тюкалинский</a:t>
            </a:r>
            <a:r>
              <a:rPr lang="ru-RU" dirty="0"/>
              <a:t> детский сад № 8»</a:t>
            </a:r>
          </a:p>
          <a:p>
            <a:pPr marL="0" lvl="0" indent="0" algn="just">
              <a:buNone/>
            </a:pPr>
            <a:r>
              <a:rPr lang="ru-RU" dirty="0"/>
              <a:t>12.МБДОУ  «Черлакский детский сад №7» Черлакского МР Омской области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862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420472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Инновационные продукты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стажировочных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площадок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203598"/>
            <a:ext cx="8075240" cy="388843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Банк заданий, направленный на развитие у детей дошкольного возраста предпосылок функциональной грамотности (читательской, естественно - научной, финансовой, математической, компьютерной, глобальных компетенций, креативного мышления).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получение грифа «РЕКОМЕНДОВАНО»  (менторы)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696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Ответственные за  направления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085850"/>
            <a:ext cx="8435280" cy="3790156"/>
          </a:xfrm>
        </p:spPr>
        <p:txBody>
          <a:bodyPr>
            <a:normAutofit fontScale="62500" lnSpcReduction="20000"/>
          </a:bodyPr>
          <a:lstStyle/>
          <a:p>
            <a:pPr marL="514350" indent="-514350" algn="ctr">
              <a:buFont typeface="Wingdings 2"/>
              <a:buAutoNum type="arabicPeriod"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Читательская грамотность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БДОУ  </a:t>
            </a:r>
            <a:r>
              <a:rPr lang="ru-RU" sz="4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Любинского</a:t>
            </a:r>
            <a:r>
              <a:rPr lang="ru-RU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  Омской области «</a:t>
            </a:r>
            <a:r>
              <a:rPr lang="ru-RU" sz="4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Любинский</a:t>
            </a:r>
            <a:r>
              <a:rPr lang="ru-RU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детский сад № 1».</a:t>
            </a:r>
          </a:p>
          <a:p>
            <a:pPr marL="514350" lvl="0" indent="-514350" algn="just">
              <a:buAutoNum type="arabicPeriod"/>
            </a:pP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r>
              <a:rPr lang="ru-RU" sz="4200" dirty="0"/>
              <a:t>2.МБДОУ </a:t>
            </a:r>
            <a:r>
              <a:rPr lang="ru-RU" sz="4200" dirty="0" err="1"/>
              <a:t>Москаленского</a:t>
            </a:r>
            <a:r>
              <a:rPr lang="ru-RU" sz="4200" dirty="0"/>
              <a:t> МР Омской области детский сад «Тополек»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lvl="0" indent="-514350" algn="just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238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Естественно - научная грамотность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085850"/>
            <a:ext cx="8435280" cy="34290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БДОУ  «Детский сад № 9 г. Тары» Тарского МР 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dirty="0"/>
              <a:t>БДОУ г. Омска «Детский сад 207комбинированного вида» </a:t>
            </a:r>
          </a:p>
        </p:txBody>
      </p:sp>
    </p:spTree>
    <p:extLst>
      <p:ext uri="{BB962C8B-B14F-4D97-AF65-F5344CB8AC3E}">
        <p14:creationId xmlns:p14="http://schemas.microsoft.com/office/powerpoint/2010/main" val="2480452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11509"/>
            <a:ext cx="8435280" cy="651719"/>
          </a:xfrm>
        </p:spPr>
        <p:txBody>
          <a:bodyPr>
            <a:normAutofit fontScale="90000"/>
          </a:bodyPr>
          <a:lstStyle/>
          <a:p>
            <a:pPr lvl="0" algn="ctr"/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Финансовая грамотность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085850"/>
            <a:ext cx="8435280" cy="34290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1.МБДОУ </a:t>
            </a:r>
            <a:r>
              <a:rPr lang="ru-RU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Москаленского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МР Омской области  детский сад «Радуга».</a:t>
            </a:r>
          </a:p>
          <a:p>
            <a:pPr marL="0" lvl="0" indent="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600" dirty="0"/>
              <a:t> МБДОУ  «Черлакский детский сад №7» Черлакского МР Омской области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just">
              <a:buAutoNum type="arabicPeriod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algn="just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566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Другая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FFFFF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459</TotalTime>
  <Words>1671</Words>
  <Application>Microsoft Office PowerPoint</Application>
  <PresentationFormat>Экран (16:9)</PresentationFormat>
  <Paragraphs>198</Paragraphs>
  <Slides>32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41" baseType="lpstr">
      <vt:lpstr>Arial</vt:lpstr>
      <vt:lpstr>Calibri</vt:lpstr>
      <vt:lpstr>Cambria</vt:lpstr>
      <vt:lpstr>Franklin Gothic Book</vt:lpstr>
      <vt:lpstr>Perpetua</vt:lpstr>
      <vt:lpstr>Times New Roman</vt:lpstr>
      <vt:lpstr>Wingdings 2</vt:lpstr>
      <vt:lpstr>Справедливость</vt:lpstr>
      <vt:lpstr>5_Тема Office</vt:lpstr>
      <vt:lpstr>Установочный семинар «Организация работы бренда «Детский сад-Качество-Успех»    Срок сдачи инновационных продуктов – до 15.05.2022г.</vt:lpstr>
      <vt:lpstr>БРЕНД «Детский сад-Качество-Успех» координаторы:</vt:lpstr>
      <vt:lpstr>Информационная форма для заполнения участниками РИП-ИНКО «Успешный дошкольник»  https://docs.google.com/forms/d/1_kLywoqPSTgolXVFPnaESEIiRmKrgvGaa5KDmpUcy8A/edit   </vt:lpstr>
      <vt:lpstr> Оценка деятельности ОО – участников РИП-ИнКО </vt:lpstr>
      <vt:lpstr>Стажировочные площадки</vt:lpstr>
      <vt:lpstr>Инновационные продукты стажировочных площадок</vt:lpstr>
      <vt:lpstr>Ответственные за  направления</vt:lpstr>
      <vt:lpstr>Естественно - научная грамотность</vt:lpstr>
      <vt:lpstr>     Финансовая грамотность</vt:lpstr>
      <vt:lpstr>Креативное мышление</vt:lpstr>
      <vt:lpstr>Глобальные компетенции</vt:lpstr>
      <vt:lpstr>Ответственные за направления</vt:lpstr>
      <vt:lpstr>Структура задания</vt:lpstr>
      <vt:lpstr>Критерии оценки задания</vt:lpstr>
      <vt:lpstr>Критерии оценки задания</vt:lpstr>
      <vt:lpstr>Критерии оценки задания</vt:lpstr>
      <vt:lpstr>Критерии оценки задания</vt:lpstr>
      <vt:lpstr>Требования к коучинг-проекту</vt:lpstr>
      <vt:lpstr>Техническое задание  для участников ОО РИП-ИнКО «Успешный дошкольник»  БРЕНД «Детский сад-Качество-Успех» </vt:lpstr>
      <vt:lpstr>Читательская грамотность</vt:lpstr>
      <vt:lpstr>Естественно - научная грамотность</vt:lpstr>
      <vt:lpstr>Финансовая грамотность</vt:lpstr>
      <vt:lpstr>Математическая грамотность</vt:lpstr>
      <vt:lpstr>Компьютерная  грамотность</vt:lpstr>
      <vt:lpstr>Глобальные компетенции</vt:lpstr>
      <vt:lpstr>Креативное мышление</vt:lpstr>
      <vt:lpstr>Инновационные продукты участников </vt:lpstr>
      <vt:lpstr>Критерии оценки видеороликов (да-1 балла, нет –о баллов)</vt:lpstr>
      <vt:lpstr>Работа на портале РИП-ИнКО, размещение: </vt:lpstr>
      <vt:lpstr>Создание/обновление до 31.03.2022 г. вкладки РИП-ИнКО на сайте своей ОО на текущий год </vt:lpstr>
      <vt:lpstr>Техническое задание </vt:lpstr>
      <vt:lpstr>Техническое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БРЕНД «Детский сад-Качество-Успех»</dc:title>
  <dc:creator>123</dc:creator>
  <cp:lastModifiedBy>Fransua Danilov</cp:lastModifiedBy>
  <cp:revision>65</cp:revision>
  <dcterms:created xsi:type="dcterms:W3CDTF">2021-03-07T11:02:29Z</dcterms:created>
  <dcterms:modified xsi:type="dcterms:W3CDTF">2022-03-01T06:59:31Z</dcterms:modified>
</cp:coreProperties>
</file>