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3" r:id="rId3"/>
    <p:sldId id="301" r:id="rId4"/>
    <p:sldId id="305" r:id="rId5"/>
    <p:sldId id="304" r:id="rId6"/>
    <p:sldId id="306" r:id="rId7"/>
    <p:sldId id="307" r:id="rId8"/>
    <p:sldId id="310" r:id="rId9"/>
    <p:sldId id="308" r:id="rId10"/>
    <p:sldId id="309" r:id="rId11"/>
    <p:sldId id="269" r:id="rId12"/>
    <p:sldId id="270" r:id="rId13"/>
    <p:sldId id="271" r:id="rId14"/>
    <p:sldId id="268" r:id="rId15"/>
    <p:sldId id="283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44C7-1976-427B-BD07-1821F88C8A81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26A8-D26A-4A1D-B3C3-2C32BA6FE22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44C7-1976-427B-BD07-1821F88C8A81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26A8-D26A-4A1D-B3C3-2C32BA6FE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44C7-1976-427B-BD07-1821F88C8A81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26A8-D26A-4A1D-B3C3-2C32BA6FE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44C7-1976-427B-BD07-1821F88C8A81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26A8-D26A-4A1D-B3C3-2C32BA6FE2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44C7-1976-427B-BD07-1821F88C8A81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26A8-D26A-4A1D-B3C3-2C32BA6FE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44C7-1976-427B-BD07-1821F88C8A81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26A8-D26A-4A1D-B3C3-2C32BA6FE2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44C7-1976-427B-BD07-1821F88C8A81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26A8-D26A-4A1D-B3C3-2C32BA6FE2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44C7-1976-427B-BD07-1821F88C8A81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26A8-D26A-4A1D-B3C3-2C32BA6FE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44C7-1976-427B-BD07-1821F88C8A81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26A8-D26A-4A1D-B3C3-2C32BA6FE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44C7-1976-427B-BD07-1821F88C8A81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26A8-D26A-4A1D-B3C3-2C32BA6FE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F44C7-1976-427B-BD07-1821F88C8A81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26A8-D26A-4A1D-B3C3-2C32BA6FE22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FF44C7-1976-427B-BD07-1821F88C8A81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326A8-D26A-4A1D-B3C3-2C32BA6FE2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124744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Анализ результатов комплексных работ 2022 года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A7D4D98-4CD4-4275-8E2A-02BE9D951BE5}"/>
              </a:ext>
            </a:extLst>
          </p:cNvPr>
          <p:cNvSpPr/>
          <p:nvPr/>
        </p:nvSpPr>
        <p:spPr>
          <a:xfrm rot="10800000" flipV="1">
            <a:off x="2987824" y="5165710"/>
            <a:ext cx="601614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Таслицкая Елена Мирославовна,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заведующий центром мониторинга и оценки качества образования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ДПО «ИРООО»</a:t>
            </a:r>
          </a:p>
        </p:txBody>
      </p:sp>
    </p:spTree>
    <p:extLst>
      <p:ext uri="{BB962C8B-B14F-4D97-AF65-F5344CB8AC3E}">
        <p14:creationId xmlns:p14="http://schemas.microsoft.com/office/powerpoint/2010/main" val="11764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7" t="12817" r="17523"/>
          <a:stretch/>
        </p:blipFill>
        <p:spPr bwMode="auto">
          <a:xfrm>
            <a:off x="827584" y="260648"/>
            <a:ext cx="7326196" cy="565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6" y="5890046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https://irooo.ru/nauchno-metodicheskoe-obespechenie/povyshenie-kachestva-obrazovaniya-v-usloviyakh-vvedeniya-fgos-obshchego-obrazovaniya/466-funktsional-naya-gramotnost/4392-materialy-vebinarov-po-funktsional-noj-gramotnosti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75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046789"/>
              </p:ext>
            </p:extLst>
          </p:nvPr>
        </p:nvGraphicFramePr>
        <p:xfrm>
          <a:off x="247651" y="802790"/>
          <a:ext cx="8764901" cy="5974080"/>
        </p:xfrm>
        <a:graphic>
          <a:graphicData uri="http://schemas.openxmlformats.org/drawingml/2006/table">
            <a:tbl>
              <a:tblPr firstRow="1" firstCol="1" bandRow="1"/>
              <a:tblGrid>
                <a:gridCol w="910193"/>
                <a:gridCol w="1718954"/>
                <a:gridCol w="3740727"/>
                <a:gridCol w="2395027"/>
              </a:tblGrid>
              <a:tr h="241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Концепция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технология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или алгоритм)</a:t>
                      </a: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Теория поэтапного формирования умственных действий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(Гальперин П.Я., Талызина Н.Ф. )</a:t>
                      </a: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Структура процесса становления интеллектуальных умений при обучении математике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(Боженкова Л.И.)</a:t>
                      </a: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Педагогический приём реализации поэтапного освоения учебного действия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«Я – Мы - Ты»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9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Этапы, характеристика этапов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1. Формирование мотивации действия</a:t>
                      </a: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1. Подготовительный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этап.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Дидактическая цель этапа – осознание учащимися необходимости  овладения конкретным способом выполнения познавательного учебного действия (ПУД) для руководства собственной интеллектуальной деятельностью, осмысление состава ПУД при выполнении упражнений.</a:t>
                      </a: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baseline="0" dirty="0" smtClean="0">
                          <a:effectLst/>
                          <a:latin typeface="Times New Roman"/>
                          <a:ea typeface="Times New Roman"/>
                        </a:rPr>
                        <a:t>«Я» – Я делаю.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Учитель демонстрирует действия, которым хочет научить учеников.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2. Формирование схемы ориентировочной основы действия</a:t>
                      </a: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2. Ознакомительный этап.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Дидактическая цель этапа — введение способа выполнения познавательного учебного действия учителем и первичное ознакомление учащихся с усваиваемым способом действия, начальное его использование при выполнении заданий.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На этом этапе осуществляется построение ориентировочной основы способа действия (ООД), выполнение действия изученным способом под руководством учителя с помощью ООД.</a:t>
                      </a: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baseline="0" dirty="0" smtClean="0">
                          <a:effectLst/>
                          <a:latin typeface="Times New Roman"/>
                          <a:ea typeface="Times New Roman"/>
                        </a:rPr>
                        <a:t>«Мы» - Я делаю, ты помогаешь.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Учитель выполняет действия, при этом некоторую часть работы поручает детям.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Дети участвуют в выполнении действия.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6102" y="204251"/>
            <a:ext cx="85057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Поэтапное формирование умственных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31283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029987"/>
              </p:ext>
            </p:extLst>
          </p:nvPr>
        </p:nvGraphicFramePr>
        <p:xfrm>
          <a:off x="265464" y="1372806"/>
          <a:ext cx="8764901" cy="4937760"/>
        </p:xfrm>
        <a:graphic>
          <a:graphicData uri="http://schemas.openxmlformats.org/drawingml/2006/table">
            <a:tbl>
              <a:tblPr firstRow="1" firstCol="1" bandRow="1"/>
              <a:tblGrid>
                <a:gridCol w="922160"/>
                <a:gridCol w="1760426"/>
                <a:gridCol w="3482439"/>
                <a:gridCol w="2599876"/>
              </a:tblGrid>
              <a:tr h="1264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Концепция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(технология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или алгоритм)</a:t>
                      </a: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Теория поэтапного формирования умственных действий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(Гальперин П.Я., Талызина Н.Ф. )</a:t>
                      </a: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Структура процесса становления интеллектуальных умений при обучении математике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(Боженкова Л.И.)</a:t>
                      </a: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Педагогический приём реализации поэтапного освоения учебного действия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Я – Мы - Ты» </a:t>
                      </a: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9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Этапы, характеристика этапов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3. Формирование действия в его начальной, материальной или материализованной форме</a:t>
                      </a: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3. Формирующий этап.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400" spc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Дидактическая цель</a:t>
                      </a:r>
                      <a:r>
                        <a:rPr lang="ru-RU" sz="1400" i="1" spc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spc="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этапа — становление умения выполнять познавательное действие</a:t>
                      </a:r>
                      <a:r>
                        <a:rPr lang="ru-RU" sz="1400" spc="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изученным способом </a:t>
                      </a:r>
                      <a:r>
                        <a:rPr lang="ru-RU" sz="1400" spc="4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знакомых условиях.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400" spc="4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Овладение способом действия происходит </a:t>
                      </a:r>
                      <a:r>
                        <a:rPr lang="ru-RU" sz="1400" spc="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форме «громкой» речи (вслух) и «внутренней» речи («про себя»), с использованием ООД и с пошаговым контролем и самоконтролем.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baseline="0" dirty="0" smtClean="0">
                          <a:effectLst/>
                          <a:latin typeface="Times New Roman"/>
                          <a:ea typeface="Times New Roman"/>
                        </a:rPr>
                        <a:t>«Мы» - Ты делаешь, я помогаю.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Учитель организует выполнение действия, ученики выполняют действие в большей части самостоятельно,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учитель помогает.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4. Формирование действия в громкой социализированной речи</a:t>
                      </a: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932" marR="1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5. Формирование действия во внешней речи «Про себя»</a:t>
                      </a: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baseline="0" dirty="0" smtClean="0"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Ты» – Ты делаешь.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Учащиеся выполняют действие самостоятельно,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с пошаговым самоконтролем.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Учитель осуществляет пошаговый контроль.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6102" y="204251"/>
            <a:ext cx="85057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Поэтапное формирование умственных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148108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300648"/>
              </p:ext>
            </p:extLst>
          </p:nvPr>
        </p:nvGraphicFramePr>
        <p:xfrm>
          <a:off x="292183" y="850292"/>
          <a:ext cx="8764901" cy="5364480"/>
        </p:xfrm>
        <a:graphic>
          <a:graphicData uri="http://schemas.openxmlformats.org/drawingml/2006/table">
            <a:tbl>
              <a:tblPr firstRow="1" firstCol="1" bandRow="1"/>
              <a:tblGrid>
                <a:gridCol w="793291"/>
                <a:gridCol w="1586474"/>
                <a:gridCol w="4141519"/>
                <a:gridCol w="2243617"/>
              </a:tblGrid>
              <a:tr h="241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Концепция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(технология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или алгоритм)</a:t>
                      </a: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Теория поэтапного формирования умственных действий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(Гальперин П.Я., Талызина Н.Ф. )</a:t>
                      </a: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Структура процесса становления интеллектуальных умений при обучении математике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(Боженкова Л.И.)</a:t>
                      </a: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Педагогический приём реализации поэтапного освоения учебного действия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«Я – Мы - Ты»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Этапы, характеристика этапов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6. Формирование действия в скрытой речи.</a:t>
                      </a: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4. Совершенствующий этап.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Дидактическая цель этапа –  применение способа ПУД при решении предметно-практических и учебных задач в изменённых, новых условиях.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Осуществляется само-, взаимоконтроль, в громкой речи представляется только результат.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5. Рефлексивно-оценочный этап.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Дидактическая цель этапа –  самооценка, самокоррекция деятельности. </a:t>
                      </a:r>
                    </a:p>
                    <a:p>
                      <a:pPr indent="18034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Отчет учащихся в устой, письменной форме о результатах решения учебной задачи с использование ПУД. </a:t>
                      </a: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Ты</a:t>
                      </a:r>
                      <a:r>
                        <a:rPr lang="ru-RU" sz="1600" b="1" baseline="0" dirty="0" smtClean="0">
                          <a:effectLst/>
                          <a:latin typeface="Times New Roman"/>
                          <a:ea typeface="Times New Roman"/>
                        </a:rPr>
                        <a:t> – Ты делаешь….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effectLst/>
                          <a:latin typeface="Times New Roman"/>
                          <a:ea typeface="Times New Roman"/>
                        </a:rPr>
                        <a:t>          И опять делаешь …..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effectLst/>
                          <a:latin typeface="Times New Roman"/>
                          <a:ea typeface="Times New Roman"/>
                        </a:rPr>
                        <a:t>          И опять ……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effectLst/>
                          <a:latin typeface="Times New Roman"/>
                          <a:ea typeface="Times New Roman"/>
                        </a:rPr>
                        <a:t>          И опять ……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effectLst/>
                          <a:latin typeface="Times New Roman"/>
                          <a:ea typeface="Times New Roman"/>
                        </a:rPr>
                        <a:t>Ученики уверенно самостоятельно выполняют действие. Действие присвоено. 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199" marR="11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6102" y="204251"/>
            <a:ext cx="85057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Поэтапное формирование умственных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33153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58570"/>
              </p:ext>
            </p:extLst>
          </p:nvPr>
        </p:nvGraphicFramePr>
        <p:xfrm>
          <a:off x="222663" y="112712"/>
          <a:ext cx="8821635" cy="6553200"/>
        </p:xfrm>
        <a:graphic>
          <a:graphicData uri="http://schemas.openxmlformats.org/drawingml/2006/table">
            <a:tbl>
              <a:tblPr firstRow="1" firstCol="1" bandRow="1"/>
              <a:tblGrid>
                <a:gridCol w="1647701"/>
                <a:gridCol w="2992582"/>
                <a:gridCol w="2248642"/>
                <a:gridCol w="1932710"/>
              </a:tblGrid>
              <a:tr h="16764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Компетенции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(Виды мыслительной деятельности)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естественнонаучной </a:t>
                      </a:r>
                      <a:r>
                        <a:rPr lang="ru-RU" sz="1600" b="1" baseline="0" dirty="0" smtClean="0">
                          <a:effectLst/>
                          <a:latin typeface="Times New Roman"/>
                          <a:ea typeface="Times New Roman"/>
                        </a:rPr>
                        <a:t>грамотности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Этапы формирования интеллектуальных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умений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Подготовительный и Ознакомительный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Формирующий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Совершенствующий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Рефлексивно-оценочный этап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2286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Планируемые результаты формирования компетенций математической грамотности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4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аучное объяснение явлений.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 Воспроизводить ориентировочную основу деятельности «Научное объяснение явлений».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 Выполнять совместно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учителем, по ориентировочной основе действия: 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определять/указывать тип научного знания (физические системы, живые системы, науки о Земле и Вселенной), с точки зрения которого можно объяснить описываемое явление.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воспроизводить систему содержательных научных знаний;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воспроизводить  общий способ (алгоритм) объяснения явления с точки зрения воспроизведённой системы знаний.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формулировать объяснение явления с использованием научных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понятий, фактов, законов, теорий.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Выполнять действие «Научное объяснение явлений» по его ориентировочной основе с проговариванием в громкой речи.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2.Выполнять действие «Научное объяснение явлений» по его ориентировочной основе  с проговариванием про себя и пошаговым контролем.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3.Выполнять действие «Научное объяснение явлений» по его ориентировочной основе с контролем по результату (само, взаимоконтролем, контролем со стороны учителя учителя).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1. Выполнять действие «Научное объяснение явлений» в стандартной ситуации.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2. Выполнять действие «Научное объяснение явлений» в измененной /неопределённой  ситуации.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8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513" y="176635"/>
            <a:ext cx="850570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 Способы </a:t>
            </a:r>
            <a:r>
              <a:rPr lang="ru-RU" sz="1600" dirty="0"/>
              <a:t>организации учебной деятельности на основных этапах формирования </a:t>
            </a:r>
            <a:r>
              <a:rPr lang="ru-RU" sz="1600" dirty="0" smtClean="0"/>
              <a:t>естественнонаучной </a:t>
            </a:r>
            <a:r>
              <a:rPr lang="ru-RU" sz="1600" dirty="0"/>
              <a:t>грамотности.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997674"/>
              </p:ext>
            </p:extLst>
          </p:nvPr>
        </p:nvGraphicFramePr>
        <p:xfrm>
          <a:off x="313027" y="881353"/>
          <a:ext cx="8723469" cy="5760720"/>
        </p:xfrm>
        <a:graphic>
          <a:graphicData uri="http://schemas.openxmlformats.org/drawingml/2006/table">
            <a:tbl>
              <a:tblPr firstRow="1" firstCol="1" bandRow="1"/>
              <a:tblGrid>
                <a:gridCol w="2098762"/>
                <a:gridCol w="2893239"/>
                <a:gridCol w="1981540"/>
                <a:gridCol w="1749928"/>
              </a:tblGrid>
              <a:tr h="16764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Некоторые компоненты методической системы формирования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естественнонаучной грамотности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Этапы формирования интеллектуальных умений </a:t>
                      </a: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по материалам Л.И. Боженковой)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Подготовительный и Ознакомительный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Формирующий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Совершенствующий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и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Рефлексивно-оценочный этап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Способы организации учебной деятельности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Использование Ориентировочной основы деятельности.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Взаимодействие с учителем.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Способы контроля.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составление  ориентировочной основы деятельности (ООД) (с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овместно с учащимися);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 организация понимания готовой ООД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;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апробация ООД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демонстрация учителем использования ООД для выполнения деятельности;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вовлечение учащихся в совместное использование ООД для выполнения деятельности;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 контроль за включением учащихся в деятельность;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2) контроль со стороны учителя выполнения каждым учащимся действия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воспроизведения ООД.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 Формулирование учителем обязательного требования: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«Использование ООД» при выполнении любого задания;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- составление учителем инструкции п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о использованию ООД при выполнении действия;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 включить в критерии оценки требования использования ООД;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 Увеличение степени самостоятельности  учащихся при выполнении учебного действия (от роли руководителя к роли помощника)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осуществление пошагового контроля выполнения действия.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о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рганизация взаимоконтроля и самоконтроля.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ООД переходит во внутренний план деятельности ученика, отсутствует требование пользоваться ООД при выполнении действия.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ООД преобразуется самим учеником при решении сложных задач.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амостоятельное выполнение действия учащихся.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Контроль со стороны учителя,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заимоконтроль и самоконтроль по результату.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06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5" t="9212" r="5589" b="9321"/>
          <a:stretch/>
        </p:blipFill>
        <p:spPr bwMode="auto">
          <a:xfrm>
            <a:off x="1233551" y="304963"/>
            <a:ext cx="7669604" cy="59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9" t="14162" r="33152" b="69515"/>
          <a:stretch/>
        </p:blipFill>
        <p:spPr bwMode="auto">
          <a:xfrm>
            <a:off x="103538" y="239433"/>
            <a:ext cx="2302885" cy="74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83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8" t="20834" r="18969" b="7509"/>
          <a:stretch/>
        </p:blipFill>
        <p:spPr bwMode="auto">
          <a:xfrm>
            <a:off x="251520" y="476672"/>
            <a:ext cx="8703634" cy="570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5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476672"/>
            <a:ext cx="2596671" cy="707886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.8.1.2.1.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844824"/>
            <a:ext cx="172819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Название грамотности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stCxn id="3" idx="0"/>
          </p:cNvCxnSpPr>
          <p:nvPr/>
        </p:nvCxnSpPr>
        <p:spPr>
          <a:xfrm flipV="1">
            <a:off x="1187624" y="1016638"/>
            <a:ext cx="2088232" cy="828186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03748" y="1844824"/>
            <a:ext cx="140415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Область содержания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6" idx="0"/>
          </p:cNvCxnSpPr>
          <p:nvPr/>
        </p:nvCxnSpPr>
        <p:spPr>
          <a:xfrm flipV="1">
            <a:off x="3005826" y="980728"/>
            <a:ext cx="754773" cy="864096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23928" y="2132856"/>
            <a:ext cx="122413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Компетентность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stCxn id="10" idx="0"/>
          </p:cNvCxnSpPr>
          <p:nvPr/>
        </p:nvCxnSpPr>
        <p:spPr>
          <a:xfrm flipH="1" flipV="1">
            <a:off x="4174645" y="1016638"/>
            <a:ext cx="361351" cy="1116218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25803" y="1962090"/>
            <a:ext cx="122413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Контекст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13" idx="0"/>
          </p:cNvCxnSpPr>
          <p:nvPr/>
        </p:nvCxnSpPr>
        <p:spPr>
          <a:xfrm flipH="1" flipV="1">
            <a:off x="4507721" y="1016638"/>
            <a:ext cx="1430150" cy="945452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60232" y="1120032"/>
            <a:ext cx="136815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сложности задания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stCxn id="17" idx="1"/>
          </p:cNvCxnSpPr>
          <p:nvPr/>
        </p:nvCxnSpPr>
        <p:spPr>
          <a:xfrm flipH="1" flipV="1">
            <a:off x="4932040" y="841987"/>
            <a:ext cx="1728192" cy="73971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2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2" t="24471" r="27450" b="31509"/>
          <a:stretch/>
        </p:blipFill>
        <p:spPr bwMode="auto">
          <a:xfrm>
            <a:off x="179512" y="764704"/>
            <a:ext cx="8833022" cy="526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4716016" y="836712"/>
            <a:ext cx="1224136" cy="2376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9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340768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 результатов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Определить вид грамотности, вызывающая наибольшие затруднения. Найти средний % (среднее арифметическое) выполнения заданий на каждый вид грамотности.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Определить компетентность, которая вызывает наибольшее затруднение. Сравните результаты выполнения заданий по определенному виду грамотности.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5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44824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формировать компетентности по различным видам функциональной грамотности?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0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3" r="45175" b="5451"/>
          <a:stretch/>
        </p:blipFill>
        <p:spPr bwMode="auto">
          <a:xfrm>
            <a:off x="323528" y="447948"/>
            <a:ext cx="736796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2278613"/>
            <a:ext cx="604867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http://skiv.instrao.ru/bank-zadaniy/estestvennonauchnaya-gramotnost/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27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t="13929" r="17102"/>
          <a:stretch/>
        </p:blipFill>
        <p:spPr bwMode="auto">
          <a:xfrm>
            <a:off x="683568" y="476672"/>
            <a:ext cx="7848872" cy="598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771800" y="3284984"/>
            <a:ext cx="3168352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933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1265</TotalTime>
  <Words>965</Words>
  <Application>Microsoft Office PowerPoint</Application>
  <PresentationFormat>Экран (4:3)</PresentationFormat>
  <Paragraphs>155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201-Taslickaya</dc:creator>
  <cp:lastModifiedBy>201-Taslickaya</cp:lastModifiedBy>
  <cp:revision>48</cp:revision>
  <cp:lastPrinted>2022-04-08T08:56:47Z</cp:lastPrinted>
  <dcterms:created xsi:type="dcterms:W3CDTF">2022-04-06T09:28:26Z</dcterms:created>
  <dcterms:modified xsi:type="dcterms:W3CDTF">2022-04-13T08:12:50Z</dcterms:modified>
</cp:coreProperties>
</file>