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160000" cy="5715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31" d="100"/>
          <a:sy n="131" d="100"/>
        </p:scale>
        <p:origin x="132" y="138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775356"/>
            <a:ext cx="86360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66000" y="228866"/>
            <a:ext cx="2286000" cy="4876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8000" y="228866"/>
            <a:ext cx="6688667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570" y="3672418"/>
            <a:ext cx="86360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8000" y="1333500"/>
            <a:ext cx="4487333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64667" y="1333500"/>
            <a:ext cx="4487333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279262"/>
            <a:ext cx="448909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61141" y="1279262"/>
            <a:ext cx="4490861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61141" y="1812396"/>
            <a:ext cx="4490861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2" y="227543"/>
            <a:ext cx="3342570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72278" y="227542"/>
            <a:ext cx="5679722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2" y="1195918"/>
            <a:ext cx="3342570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333500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8000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71334" y="5296960"/>
            <a:ext cx="321733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81333" y="5296960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1568" y="1417341"/>
            <a:ext cx="7772400" cy="1225021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Образовательный бренд</a:t>
            </a:r>
            <a:r>
              <a:rPr lang="ru-RU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«Навигаторы современного воспитания»</a:t>
            </a:r>
            <a:endParaRPr lang="ru-RU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1648" y="3289548"/>
            <a:ext cx="6400800" cy="104411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Ebrima" pitchFamily="2" charset="0"/>
                <a:cs typeface="Times New Roman" pitchFamily="18" charset="0"/>
              </a:rPr>
              <a:t>готовимся к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ea typeface="Ebrima" pitchFamily="2" charset="0"/>
                <a:cs typeface="Times New Roman" pitchFamily="18" charset="0"/>
              </a:rPr>
              <a:t>бренд-сессии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Ebrima" pitchFamily="2" charset="0"/>
                <a:cs typeface="Times New Roman" pitchFamily="18" charset="0"/>
              </a:rPr>
              <a:t>                          с 3 по 10 июня</a:t>
            </a:r>
            <a:endParaRPr lang="ru-RU" dirty="0">
              <a:latin typeface="Times New Roman" pitchFamily="18" charset="0"/>
              <a:ea typeface="Ebrima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5200" y="104800"/>
            <a:ext cx="8229600" cy="952500"/>
          </a:xfrm>
        </p:spPr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Участники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5544" y="1129308"/>
          <a:ext cx="8136904" cy="3810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95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4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БОУ ДО г. Омска </a:t>
                      </a:r>
                      <a:r>
                        <a:rPr lang="ru-RU" sz="2000" b="0" dirty="0" err="1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ЦРТДиЮ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«Амурский»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БОУ ДО г. Омска «</a:t>
                      </a:r>
                      <a:r>
                        <a:rPr lang="ru-RU" sz="2000" b="0" dirty="0" err="1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ГДДюТ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»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БОУ ДО г. Омска «ДДТ ОАО»</a:t>
                      </a:r>
                      <a:endParaRPr lang="ru-RU" sz="2000" b="0" dirty="0" smtClean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БУ ОО ДО «ЦДНВ «Исток»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БОУ ДО «</a:t>
                      </a:r>
                      <a:r>
                        <a:rPr lang="ru-RU" sz="2000" b="0" dirty="0" err="1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Русскополянский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Дом детского творчества» </a:t>
                      </a:r>
                      <a:r>
                        <a:rPr lang="ru-RU" sz="2000" b="0" dirty="0" err="1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Русско-Полянского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МР Омской области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МБОУ ДО «</a:t>
                      </a:r>
                      <a:r>
                        <a:rPr lang="ru-RU" sz="2000" b="0" dirty="0" err="1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ЦРТДиЮ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«Ровесник» Омского МР Омской области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БУ ДО «</a:t>
                      </a:r>
                      <a:r>
                        <a:rPr lang="ru-RU" sz="2000" b="0" dirty="0" err="1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ЦТРиГО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»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БОУ ДО </a:t>
                      </a:r>
                      <a:r>
                        <a:rPr lang="ru-RU" sz="2000" b="0" dirty="0" err="1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ЦРТДиЮ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Б</a:t>
                      </a:r>
                      <a:r>
                        <a:rPr lang="en-US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o</a:t>
                      </a:r>
                      <a:r>
                        <a:rPr lang="ru-RU" sz="2000" b="0" dirty="0" err="1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льшеуковского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МР Омской области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БОУ ДО «ЦДТ» Тарского МР Омской области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МБОУ ДО «ДДТ» </a:t>
                      </a:r>
                      <a:r>
                        <a:rPr lang="ru-RU" sz="2000" b="0" dirty="0" err="1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Шербакульского</a:t>
                      </a:r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МР Омской области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5200" y="-2282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Модель взаимодействия</a:t>
            </a:r>
            <a:endParaRPr lang="ru-RU" sz="32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479600" y="553244"/>
            <a:ext cx="1008112" cy="1008112"/>
            <a:chOff x="467544" y="1129308"/>
            <a:chExt cx="1008112" cy="1008112"/>
          </a:xfrm>
        </p:grpSpPr>
        <p:sp>
          <p:nvSpPr>
            <p:cNvPr id="5" name="Овал 4"/>
            <p:cNvSpPr/>
            <p:nvPr/>
          </p:nvSpPr>
          <p:spPr>
            <a:xfrm>
              <a:off x="467544" y="1129308"/>
              <a:ext cx="1008112" cy="1008112"/>
            </a:xfrm>
            <a:prstGeom prst="ellipse">
              <a:avLst/>
            </a:prstGeom>
            <a:solidFill>
              <a:srgbClr val="8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9552" y="1417340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</a:rPr>
                <a:t>ОО 1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7456264" y="553244"/>
            <a:ext cx="1008112" cy="1008112"/>
            <a:chOff x="467544" y="1129308"/>
            <a:chExt cx="1008112" cy="1008112"/>
          </a:xfrm>
        </p:grpSpPr>
        <p:sp>
          <p:nvSpPr>
            <p:cNvPr id="11" name="Овал 10"/>
            <p:cNvSpPr/>
            <p:nvPr/>
          </p:nvSpPr>
          <p:spPr>
            <a:xfrm>
              <a:off x="467544" y="1129308"/>
              <a:ext cx="1008112" cy="1008112"/>
            </a:xfrm>
            <a:prstGeom prst="ellipse">
              <a:avLst/>
            </a:prstGeom>
            <a:solidFill>
              <a:srgbClr val="8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9552" y="1417340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</a:rPr>
                <a:t>ОО 2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423816" y="625253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Практика реализации рабочей программы воспитания</a:t>
            </a:r>
            <a:endParaRPr lang="ru-RU" b="1" dirty="0">
              <a:solidFill>
                <a:srgbClr val="002060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2271688" y="1345332"/>
            <a:ext cx="5688632" cy="823234"/>
            <a:chOff x="1619672" y="2091834"/>
            <a:chExt cx="5976664" cy="1055500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1619672" y="2091834"/>
              <a:ext cx="5976664" cy="1055500"/>
              <a:chOff x="1619672" y="2091834"/>
              <a:chExt cx="5976664" cy="1055500"/>
            </a:xfrm>
          </p:grpSpPr>
          <p:grpSp>
            <p:nvGrpSpPr>
              <p:cNvPr id="14" name="Группа 13"/>
              <p:cNvGrpSpPr/>
              <p:nvPr/>
            </p:nvGrpSpPr>
            <p:grpSpPr>
              <a:xfrm>
                <a:off x="1619672" y="2091834"/>
                <a:ext cx="2160240" cy="1055500"/>
                <a:chOff x="1619672" y="2091834"/>
                <a:chExt cx="2160240" cy="1055500"/>
              </a:xfrm>
            </p:grpSpPr>
            <p:sp>
              <p:nvSpPr>
                <p:cNvPr id="8" name="Равнобедренный треугольник 7"/>
                <p:cNvSpPr/>
                <p:nvPr/>
              </p:nvSpPr>
              <p:spPr>
                <a:xfrm>
                  <a:off x="2339752" y="2091834"/>
                  <a:ext cx="720080" cy="648072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619672" y="2811914"/>
                  <a:ext cx="2160240" cy="3354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Рабочая программа воспитания</a:t>
                  </a:r>
                  <a:endParaRPr lang="ru-RU" sz="1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5" name="Группа 14"/>
              <p:cNvGrpSpPr/>
              <p:nvPr/>
            </p:nvGrpSpPr>
            <p:grpSpPr>
              <a:xfrm>
                <a:off x="5436096" y="2091834"/>
                <a:ext cx="2160240" cy="1055500"/>
                <a:chOff x="1619672" y="2091834"/>
                <a:chExt cx="2160240" cy="1055500"/>
              </a:xfrm>
            </p:grpSpPr>
            <p:sp>
              <p:nvSpPr>
                <p:cNvPr id="16" name="Равнобедренный треугольник 15"/>
                <p:cNvSpPr/>
                <p:nvPr/>
              </p:nvSpPr>
              <p:spPr>
                <a:xfrm>
                  <a:off x="2339752" y="2091834"/>
                  <a:ext cx="720080" cy="648072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1619672" y="2811914"/>
                  <a:ext cx="2160240" cy="3354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Рабочая программа воспитания</a:t>
                  </a:r>
                  <a:endParaRPr lang="ru-RU" sz="1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8" name="Двойная стрелка влево/вправо 17"/>
              <p:cNvSpPr/>
              <p:nvPr/>
            </p:nvSpPr>
            <p:spPr>
              <a:xfrm>
                <a:off x="3923928" y="2353444"/>
                <a:ext cx="1216152" cy="268608"/>
              </a:xfrm>
              <a:prstGeom prst="left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2555776" y="2276482"/>
              <a:ext cx="288032" cy="473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</a:rPr>
                <a:t>1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72201" y="2276482"/>
              <a:ext cx="288032" cy="473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</a:rPr>
                <a:t>1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2343696" y="2137419"/>
            <a:ext cx="5616624" cy="1045062"/>
            <a:chOff x="1619672" y="2091834"/>
            <a:chExt cx="5976664" cy="1225267"/>
          </a:xfrm>
        </p:grpSpPr>
        <p:grpSp>
          <p:nvGrpSpPr>
            <p:cNvPr id="24" name="Группа 18"/>
            <p:cNvGrpSpPr/>
            <p:nvPr/>
          </p:nvGrpSpPr>
          <p:grpSpPr>
            <a:xfrm>
              <a:off x="1619672" y="2091834"/>
              <a:ext cx="5976664" cy="1225267"/>
              <a:chOff x="1619672" y="2091834"/>
              <a:chExt cx="5976664" cy="1225267"/>
            </a:xfrm>
          </p:grpSpPr>
          <p:grpSp>
            <p:nvGrpSpPr>
              <p:cNvPr id="27" name="Группа 13"/>
              <p:cNvGrpSpPr/>
              <p:nvPr/>
            </p:nvGrpSpPr>
            <p:grpSpPr>
              <a:xfrm>
                <a:off x="1619672" y="2091834"/>
                <a:ext cx="2160240" cy="1225267"/>
                <a:chOff x="1619672" y="2091834"/>
                <a:chExt cx="2160240" cy="1225267"/>
              </a:xfrm>
            </p:grpSpPr>
            <p:sp>
              <p:nvSpPr>
                <p:cNvPr id="32" name="Равнобедренный треугольник 31"/>
                <p:cNvSpPr/>
                <p:nvPr/>
              </p:nvSpPr>
              <p:spPr>
                <a:xfrm>
                  <a:off x="2339752" y="2091834"/>
                  <a:ext cx="720080" cy="648072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619672" y="2811914"/>
                  <a:ext cx="2160240" cy="5051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Методическая разработка мероприятия/занятия</a:t>
                  </a:r>
                  <a:endParaRPr lang="ru-RU" sz="1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8" name="Группа 14"/>
              <p:cNvGrpSpPr/>
              <p:nvPr/>
            </p:nvGrpSpPr>
            <p:grpSpPr>
              <a:xfrm>
                <a:off x="5436096" y="2091834"/>
                <a:ext cx="2160240" cy="1225267"/>
                <a:chOff x="1619672" y="2091834"/>
                <a:chExt cx="2160240" cy="1225267"/>
              </a:xfrm>
            </p:grpSpPr>
            <p:sp>
              <p:nvSpPr>
                <p:cNvPr id="30" name="Равнобедренный треугольник 29"/>
                <p:cNvSpPr/>
                <p:nvPr/>
              </p:nvSpPr>
              <p:spPr>
                <a:xfrm>
                  <a:off x="2339752" y="2091834"/>
                  <a:ext cx="720080" cy="648072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1619672" y="2811914"/>
                  <a:ext cx="2160240" cy="5051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Методическая разработка мероприятия/занятия</a:t>
                  </a:r>
                  <a:endParaRPr lang="ru-RU" sz="1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9" name="Двойная стрелка влево/вправо 28"/>
              <p:cNvSpPr/>
              <p:nvPr/>
            </p:nvSpPr>
            <p:spPr>
              <a:xfrm>
                <a:off x="3923928" y="2353444"/>
                <a:ext cx="1216152" cy="268608"/>
              </a:xfrm>
              <a:prstGeom prst="left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2555776" y="2353444"/>
              <a:ext cx="288032" cy="433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72200" y="2353444"/>
              <a:ext cx="288032" cy="433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343696" y="3145534"/>
            <a:ext cx="5688632" cy="1493679"/>
            <a:chOff x="1619672" y="2091834"/>
            <a:chExt cx="5976664" cy="1485104"/>
          </a:xfrm>
        </p:grpSpPr>
        <p:grpSp>
          <p:nvGrpSpPr>
            <p:cNvPr id="35" name="Группа 18"/>
            <p:cNvGrpSpPr/>
            <p:nvPr/>
          </p:nvGrpSpPr>
          <p:grpSpPr>
            <a:xfrm>
              <a:off x="1619672" y="2091834"/>
              <a:ext cx="5976664" cy="1485104"/>
              <a:chOff x="1619672" y="2091834"/>
              <a:chExt cx="5976664" cy="1485104"/>
            </a:xfrm>
          </p:grpSpPr>
          <p:grpSp>
            <p:nvGrpSpPr>
              <p:cNvPr id="38" name="Группа 13"/>
              <p:cNvGrpSpPr/>
              <p:nvPr/>
            </p:nvGrpSpPr>
            <p:grpSpPr>
              <a:xfrm>
                <a:off x="1619672" y="2091834"/>
                <a:ext cx="2160240" cy="1485104"/>
                <a:chOff x="1619672" y="2091834"/>
                <a:chExt cx="2160240" cy="1485104"/>
              </a:xfrm>
            </p:grpSpPr>
            <p:sp>
              <p:nvSpPr>
                <p:cNvPr id="43" name="Равнобедренный треугольник 42"/>
                <p:cNvSpPr/>
                <p:nvPr/>
              </p:nvSpPr>
              <p:spPr>
                <a:xfrm>
                  <a:off x="2339752" y="2091834"/>
                  <a:ext cx="720080" cy="648072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19672" y="2811914"/>
                  <a:ext cx="2160240" cy="7650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100" dirty="0" err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Видеофиксация</a:t>
                  </a:r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 мероприятия/занятия на основе представленной разработки</a:t>
                  </a:r>
                  <a:endParaRPr lang="ru-RU" sz="1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9" name="Группа 14"/>
              <p:cNvGrpSpPr/>
              <p:nvPr/>
            </p:nvGrpSpPr>
            <p:grpSpPr>
              <a:xfrm>
                <a:off x="5436096" y="2091834"/>
                <a:ext cx="2160240" cy="1485104"/>
                <a:chOff x="1619672" y="2091834"/>
                <a:chExt cx="2160240" cy="1485104"/>
              </a:xfrm>
            </p:grpSpPr>
            <p:sp>
              <p:nvSpPr>
                <p:cNvPr id="41" name="Равнобедренный треугольник 40"/>
                <p:cNvSpPr/>
                <p:nvPr/>
              </p:nvSpPr>
              <p:spPr>
                <a:xfrm>
                  <a:off x="2339752" y="2091834"/>
                  <a:ext cx="720080" cy="648072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19672" y="2811914"/>
                  <a:ext cx="2160240" cy="7650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100" dirty="0" err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Видеофиксация</a:t>
                  </a:r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 мероприятия/занятия на основе представленной разработки</a:t>
                  </a:r>
                  <a:endParaRPr lang="ru-RU" sz="1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0" name="Двойная стрелка влево/вправо 39"/>
              <p:cNvSpPr/>
              <p:nvPr/>
            </p:nvSpPr>
            <p:spPr>
              <a:xfrm>
                <a:off x="3923928" y="2353444"/>
                <a:ext cx="1216152" cy="268608"/>
              </a:xfrm>
              <a:prstGeom prst="left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2555776" y="2353444"/>
              <a:ext cx="288032" cy="367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</a:rPr>
                <a:t>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72201" y="2353444"/>
              <a:ext cx="288032" cy="367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</a:rPr>
                <a:t>3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2415704" y="4657700"/>
            <a:ext cx="5616624" cy="949362"/>
            <a:chOff x="1619672" y="2091834"/>
            <a:chExt cx="5976664" cy="993991"/>
          </a:xfrm>
        </p:grpSpPr>
        <p:grpSp>
          <p:nvGrpSpPr>
            <p:cNvPr id="46" name="Группа 18"/>
            <p:cNvGrpSpPr/>
            <p:nvPr/>
          </p:nvGrpSpPr>
          <p:grpSpPr>
            <a:xfrm>
              <a:off x="1619672" y="2091834"/>
              <a:ext cx="5976664" cy="993991"/>
              <a:chOff x="1619672" y="2091834"/>
              <a:chExt cx="5976664" cy="993991"/>
            </a:xfrm>
          </p:grpSpPr>
          <p:grpSp>
            <p:nvGrpSpPr>
              <p:cNvPr id="49" name="Группа 13"/>
              <p:cNvGrpSpPr/>
              <p:nvPr/>
            </p:nvGrpSpPr>
            <p:grpSpPr>
              <a:xfrm>
                <a:off x="1619672" y="2091834"/>
                <a:ext cx="2160240" cy="993991"/>
                <a:chOff x="1619672" y="2091834"/>
                <a:chExt cx="2160240" cy="993991"/>
              </a:xfrm>
            </p:grpSpPr>
            <p:sp>
              <p:nvSpPr>
                <p:cNvPr id="54" name="Равнобедренный треугольник 53"/>
                <p:cNvSpPr/>
                <p:nvPr/>
              </p:nvSpPr>
              <p:spPr>
                <a:xfrm>
                  <a:off x="2339752" y="2091834"/>
                  <a:ext cx="720080" cy="648072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1619672" y="2811917"/>
                  <a:ext cx="2160240" cy="2739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Методический </a:t>
                  </a:r>
                  <a:r>
                    <a:rPr lang="ru-RU" sz="1100" dirty="0" err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видеосеминар</a:t>
                  </a:r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endParaRPr lang="ru-RU" sz="1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0" name="Группа 14"/>
              <p:cNvGrpSpPr/>
              <p:nvPr/>
            </p:nvGrpSpPr>
            <p:grpSpPr>
              <a:xfrm>
                <a:off x="5436096" y="2091834"/>
                <a:ext cx="2160240" cy="993990"/>
                <a:chOff x="1619672" y="2091834"/>
                <a:chExt cx="2160240" cy="993990"/>
              </a:xfrm>
            </p:grpSpPr>
            <p:sp>
              <p:nvSpPr>
                <p:cNvPr id="52" name="Равнобедренный треугольник 51"/>
                <p:cNvSpPr/>
                <p:nvPr/>
              </p:nvSpPr>
              <p:spPr>
                <a:xfrm>
                  <a:off x="2339752" y="2091834"/>
                  <a:ext cx="720080" cy="648072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1619672" y="2811916"/>
                  <a:ext cx="2160240" cy="2739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Методический </a:t>
                  </a:r>
                  <a:r>
                    <a:rPr lang="ru-RU" sz="1100" dirty="0" err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видеосеминар</a:t>
                  </a:r>
                  <a:r>
                    <a:rPr lang="ru-RU" sz="11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endParaRPr lang="ru-RU" sz="1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1" name="Двойная стрелка влево/вправо 50"/>
              <p:cNvSpPr/>
              <p:nvPr/>
            </p:nvSpPr>
            <p:spPr>
              <a:xfrm>
                <a:off x="3923928" y="2353444"/>
                <a:ext cx="1216152" cy="268608"/>
              </a:xfrm>
              <a:prstGeom prst="left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2555776" y="2276482"/>
              <a:ext cx="288032" cy="386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</a:rPr>
                <a:t>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372201" y="2276482"/>
              <a:ext cx="288032" cy="386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2060"/>
                  </a:solidFill>
                </a:rPr>
                <a:t>4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760248" y="631598"/>
            <a:ext cx="964413" cy="4818191"/>
            <a:chOff x="252247" y="631597"/>
            <a:chExt cx="964413" cy="4818191"/>
          </a:xfrm>
        </p:grpSpPr>
        <p:sp>
          <p:nvSpPr>
            <p:cNvPr id="57" name="TextBox 56"/>
            <p:cNvSpPr txBox="1"/>
            <p:nvPr/>
          </p:nvSpPr>
          <p:spPr>
            <a:xfrm>
              <a:off x="539552" y="1561356"/>
              <a:ext cx="677108" cy="38884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КОМПЛЕКСНОЕ  ЭКСПЕРНОЕ ЗАКЛЮЧЕНИЕ  НА ПРЕДСТАВЛЕННУЮ ПРАКТИКУ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Выгнутая влево стрелка 57"/>
            <p:cNvSpPr/>
            <p:nvPr/>
          </p:nvSpPr>
          <p:spPr>
            <a:xfrm rot="1464126">
              <a:off x="252247" y="631597"/>
              <a:ext cx="566144" cy="864096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8247625" y="625253"/>
            <a:ext cx="794120" cy="4818191"/>
            <a:chOff x="539552" y="631597"/>
            <a:chExt cx="794120" cy="4818191"/>
          </a:xfrm>
        </p:grpSpPr>
        <p:sp>
          <p:nvSpPr>
            <p:cNvPr id="61" name="TextBox 60"/>
            <p:cNvSpPr txBox="1"/>
            <p:nvPr/>
          </p:nvSpPr>
          <p:spPr>
            <a:xfrm>
              <a:off x="539552" y="1561356"/>
              <a:ext cx="677108" cy="38884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vert="vert"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bg1"/>
                  </a:solidFill>
                </a:rPr>
                <a:t>КОМПЛЕКСНОЕ  ЭКСПЕРНОЕ ЗАКЛЮЧЕНИЕ  НА ПРЕДСТАВЛЕННУЮ ПРАКТИКУ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62" name="Выгнутая влево стрелка 61"/>
            <p:cNvSpPr/>
            <p:nvPr/>
          </p:nvSpPr>
          <p:spPr>
            <a:xfrm rot="20596186" flipH="1">
              <a:off x="828310" y="631597"/>
              <a:ext cx="505362" cy="864096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5200" y="985292"/>
            <a:ext cx="8229600" cy="587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>
                <a:solidFill>
                  <a:srgbClr val="002060"/>
                </a:solidFill>
              </a:rPr>
              <a:t>1. Заявка на участие в бренд-сессии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65200" y="-2282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Диагностический инструментарий для оценки представленных практик</a:t>
            </a: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975544" y="1561356"/>
            <a:ext cx="8229600" cy="587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2. Оценочный лист рабочей программы воспитания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75544" y="2149252"/>
            <a:ext cx="8229600" cy="587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ru-RU" sz="2800" dirty="0">
                <a:solidFill>
                  <a:srgbClr val="002060"/>
                </a:solidFill>
              </a:rPr>
              <a:t>3. </a:t>
            </a:r>
            <a:r>
              <a:rPr lang="ru-RU" sz="2800" dirty="0" smtClean="0">
                <a:solidFill>
                  <a:srgbClr val="002060"/>
                </a:solidFill>
              </a:rPr>
              <a:t>Оценочный лист </a:t>
            </a:r>
            <a:r>
              <a:rPr lang="ru-RU" sz="2800" dirty="0">
                <a:solidFill>
                  <a:srgbClr val="002060"/>
                </a:solidFill>
              </a:rPr>
              <a:t>методической разработки мероприятия/занятия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965200" y="3181536"/>
            <a:ext cx="8229600" cy="587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4. Критерии оценки </a:t>
            </a:r>
            <a:r>
              <a:rPr lang="ru-RU" sz="2800" dirty="0" err="1">
                <a:solidFill>
                  <a:schemeClr val="bg2">
                    <a:lumMod val="10000"/>
                  </a:schemeClr>
                </a:solidFill>
              </a:rPr>
              <a:t>видеофиксации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 разработанного мероприятия/занятия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965200" y="4213820"/>
            <a:ext cx="8229600" cy="587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ru-RU" sz="2800" dirty="0">
                <a:solidFill>
                  <a:srgbClr val="002060"/>
                </a:solidFill>
              </a:rPr>
              <a:t>5. Критерии оценки методического </a:t>
            </a:r>
            <a:r>
              <a:rPr lang="ru-RU" sz="2800" dirty="0" err="1">
                <a:solidFill>
                  <a:srgbClr val="002060"/>
                </a:solidFill>
              </a:rPr>
              <a:t>видеосеминара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975544" y="4789884"/>
            <a:ext cx="8229600" cy="587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6.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Шаблон 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аналитической экспертного заключения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  <p:bldP spid="7" grpId="0" build="p"/>
      <p:bldP spid="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03536" y="121196"/>
            <a:ext cx="8496944" cy="51588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rgbClr val="C00000"/>
                </a:solidFill>
              </a:rPr>
              <a:t>Заявка на </a:t>
            </a:r>
            <a:r>
              <a:rPr lang="ru-RU" sz="4800" b="1" dirty="0" err="1">
                <a:solidFill>
                  <a:srgbClr val="C00000"/>
                </a:solidFill>
              </a:rPr>
              <a:t>взаимоэкспертизу</a:t>
            </a:r>
            <a:r>
              <a:rPr lang="ru-RU" sz="4800" b="1" dirty="0">
                <a:solidFill>
                  <a:srgbClr val="C00000"/>
                </a:solidFill>
              </a:rPr>
              <a:t> практик реализации рабочих программ воспитания участниками РИП-</a:t>
            </a:r>
            <a:r>
              <a:rPr lang="ru-RU" sz="4800" b="1" dirty="0" err="1">
                <a:solidFill>
                  <a:srgbClr val="C00000"/>
                </a:solidFill>
              </a:rPr>
              <a:t>ИнКО</a:t>
            </a:r>
            <a:r>
              <a:rPr lang="ru-RU" sz="4800" b="1" dirty="0">
                <a:solidFill>
                  <a:srgbClr val="C00000"/>
                </a:solidFill>
              </a:rPr>
              <a:t>, </a:t>
            </a:r>
            <a:endParaRPr lang="ru-RU" sz="48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800" b="1" dirty="0">
                <a:solidFill>
                  <a:srgbClr val="C00000"/>
                </a:solidFill>
              </a:rPr>
              <a:t>реализующими образовательный бренд «Навигаторы современного образования» в рамках экспериментальной деятельности федерального проекта по разработке и реализации рабочих программ воспитания в образовательных организациях, реализуемого ФГНБНУ «Институт изучения детства, семьи и воспитания Российской Академии Образования»</a:t>
            </a:r>
            <a:endParaRPr lang="ru-RU" sz="4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800" b="1" dirty="0"/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</a:rPr>
              <a:t>Название </a:t>
            </a:r>
            <a:r>
              <a:rPr lang="ru-RU" sz="3600" dirty="0">
                <a:solidFill>
                  <a:srgbClr val="002060"/>
                </a:solidFill>
              </a:rPr>
              <a:t>ОО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</a:rPr>
              <a:t>Веб-сайт ОО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</a:rPr>
              <a:t>Команда авторов-разработчиков практики (не более 3 человек)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</a:rPr>
              <a:t>e</a:t>
            </a:r>
            <a:r>
              <a:rPr lang="ru-RU" sz="3600" dirty="0">
                <a:solidFill>
                  <a:srgbClr val="002060"/>
                </a:solidFill>
              </a:rPr>
              <a:t>-</a:t>
            </a:r>
            <a:r>
              <a:rPr lang="en-US" sz="3600" dirty="0">
                <a:solidFill>
                  <a:srgbClr val="002060"/>
                </a:solidFill>
              </a:rPr>
              <a:t>mail</a:t>
            </a:r>
            <a:r>
              <a:rPr lang="ru-RU" sz="3600" dirty="0">
                <a:solidFill>
                  <a:srgbClr val="002060"/>
                </a:solidFill>
              </a:rPr>
              <a:t>:                          мобильный телефон для связи</a:t>
            </a:r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97264"/>
              </p:ext>
            </p:extLst>
          </p:nvPr>
        </p:nvGraphicFramePr>
        <p:xfrm>
          <a:off x="903536" y="1417341"/>
          <a:ext cx="8424936" cy="4176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2291632457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2453206157"/>
                    </a:ext>
                  </a:extLst>
                </a:gridCol>
              </a:tblGrid>
              <a:tr h="233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Рабочая программа воспитания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2060"/>
                          </a:solidFill>
                          <a:effectLst/>
                        </a:rPr>
                        <a:t>ссылка на ее размещение</a:t>
                      </a:r>
                      <a:endParaRPr lang="ru-RU" sz="11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849123"/>
                  </a:ext>
                </a:extLst>
              </a:tr>
              <a:tr h="269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Тематический модуль </a:t>
                      </a:r>
                      <a:r>
                        <a:rPr lang="ru-RU" sz="1100" dirty="0" smtClean="0">
                          <a:effectLst/>
                        </a:rPr>
                        <a:t>программы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extLst>
                  <a:ext uri="{0D108BD9-81ED-4DB2-BD59-A6C34878D82A}">
                    <a16:rowId xmlns:a16="http://schemas.microsoft.com/office/drawing/2014/main" val="4034061659"/>
                  </a:ext>
                </a:extLst>
              </a:tr>
              <a:tr h="233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Название инновационной практики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extLst>
                  <a:ext uri="{0D108BD9-81ED-4DB2-BD59-A6C34878D82A}">
                    <a16:rowId xmlns:a16="http://schemas.microsoft.com/office/drawing/2014/main" val="340127810"/>
                  </a:ext>
                </a:extLst>
              </a:tr>
              <a:tr h="1527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Краткая аннотация практики до 200 слов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(актуальность, обоснование выбора данной практики для представления в региональный банк; связь инновационного продукта с национальным проектом «Образование»,  роль и место данной практики в реализации рабочей программы воспитания; краткая аннотация практики)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extLst>
                  <a:ext uri="{0D108BD9-81ED-4DB2-BD59-A6C34878D82A}">
                    <a16:rowId xmlns:a16="http://schemas.microsoft.com/office/drawing/2014/main" val="2736021418"/>
                  </a:ext>
                </a:extLst>
              </a:tr>
              <a:tr h="466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Тема, методическая разработка представленной практики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ссылка на ее размещение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extLst>
                  <a:ext uri="{0D108BD9-81ED-4DB2-BD59-A6C34878D82A}">
                    <a16:rowId xmlns:a16="http://schemas.microsoft.com/office/drawing/2014/main" val="3978441080"/>
                  </a:ext>
                </a:extLst>
              </a:tr>
              <a:tr h="243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Видеоматериал представленной практики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ссылка на ее размещение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extLst>
                  <a:ext uri="{0D108BD9-81ED-4DB2-BD59-A6C34878D82A}">
                    <a16:rowId xmlns:a16="http://schemas.microsoft.com/office/drawing/2014/main" val="1467371066"/>
                  </a:ext>
                </a:extLst>
              </a:tr>
              <a:tr h="271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Тема, методический видеосеминар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ссылка на ее размещение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extLst>
                  <a:ext uri="{0D108BD9-81ED-4DB2-BD59-A6C34878D82A}">
                    <a16:rowId xmlns:a16="http://schemas.microsoft.com/office/drawing/2014/main" val="2084665887"/>
                  </a:ext>
                </a:extLst>
              </a:tr>
              <a:tr h="932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Дополнительные ссылки на учебно-методические, дидактические и оценочные материалы представленной практики в качестве приложений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Наименование материала и ссылка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Наименование материала и ссылка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…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24" marR="57124" marT="0" marB="0"/>
                </a:tc>
                <a:extLst>
                  <a:ext uri="{0D108BD9-81ED-4DB2-BD59-A6C34878D82A}">
                    <a16:rowId xmlns:a16="http://schemas.microsoft.com/office/drawing/2014/main" val="1245369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06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380</Words>
  <Application>Microsoft Office PowerPoint</Application>
  <PresentationFormat>Произвольный</PresentationFormat>
  <Paragraphs>68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Ebrima</vt:lpstr>
      <vt:lpstr>Times New Roman</vt:lpstr>
      <vt:lpstr>Тема Office</vt:lpstr>
      <vt:lpstr>Образовательный бренд «Навигаторы современного воспитания»</vt:lpstr>
      <vt:lpstr>Участники</vt:lpstr>
      <vt:lpstr>Модель взаимодействия</vt:lpstr>
      <vt:lpstr>Диагностический инструментарий для оценки представленных практик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Образовательный бренд «Навигаторы современного воспитания»</dc:title>
  <dc:creator>User</dc:creator>
  <cp:lastModifiedBy>User</cp:lastModifiedBy>
  <cp:revision>14</cp:revision>
  <dcterms:created xsi:type="dcterms:W3CDTF">2022-05-17T22:07:46Z</dcterms:created>
  <dcterms:modified xsi:type="dcterms:W3CDTF">2022-05-18T04:51:29Z</dcterms:modified>
</cp:coreProperties>
</file>